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1"/>
  </p:notesMasterIdLst>
  <p:handoutMasterIdLst>
    <p:handoutMasterId r:id="rId72"/>
  </p:handoutMasterIdLst>
  <p:sldIdLst>
    <p:sldId id="326" r:id="rId5"/>
    <p:sldId id="2076137085" r:id="rId6"/>
    <p:sldId id="2076137029" r:id="rId7"/>
    <p:sldId id="2076137084" r:id="rId8"/>
    <p:sldId id="2076137030" r:id="rId9"/>
    <p:sldId id="2076137052" r:id="rId10"/>
    <p:sldId id="2076137048" r:id="rId11"/>
    <p:sldId id="1796" r:id="rId12"/>
    <p:sldId id="1797" r:id="rId13"/>
    <p:sldId id="1829" r:id="rId14"/>
    <p:sldId id="1814" r:id="rId15"/>
    <p:sldId id="1833" r:id="rId16"/>
    <p:sldId id="2076137049" r:id="rId17"/>
    <p:sldId id="2076137050" r:id="rId18"/>
    <p:sldId id="1856" r:id="rId19"/>
    <p:sldId id="2076137051" r:id="rId20"/>
    <p:sldId id="272" r:id="rId21"/>
    <p:sldId id="1806" r:id="rId22"/>
    <p:sldId id="2076137053" r:id="rId23"/>
    <p:sldId id="1859" r:id="rId24"/>
    <p:sldId id="2076137054" r:id="rId25"/>
    <p:sldId id="1835" r:id="rId26"/>
    <p:sldId id="1841" r:id="rId27"/>
    <p:sldId id="2076137055" r:id="rId28"/>
    <p:sldId id="1773" r:id="rId29"/>
    <p:sldId id="2076137056" r:id="rId30"/>
    <p:sldId id="1830" r:id="rId31"/>
    <p:sldId id="1832" r:id="rId32"/>
    <p:sldId id="1842" r:id="rId33"/>
    <p:sldId id="2076137057" r:id="rId34"/>
    <p:sldId id="1831" r:id="rId35"/>
    <p:sldId id="2076137058" r:id="rId36"/>
    <p:sldId id="1834" r:id="rId37"/>
    <p:sldId id="2076137059" r:id="rId38"/>
    <p:sldId id="2076137060" r:id="rId39"/>
    <p:sldId id="1837" r:id="rId40"/>
    <p:sldId id="2076137061" r:id="rId41"/>
    <p:sldId id="2076137062" r:id="rId42"/>
    <p:sldId id="2076137067" r:id="rId43"/>
    <p:sldId id="2076137063" r:id="rId44"/>
    <p:sldId id="2076137064" r:id="rId45"/>
    <p:sldId id="2076137065" r:id="rId46"/>
    <p:sldId id="2076137066" r:id="rId47"/>
    <p:sldId id="2076137068" r:id="rId48"/>
    <p:sldId id="1843" r:id="rId49"/>
    <p:sldId id="1844" r:id="rId50"/>
    <p:sldId id="2076137069" r:id="rId51"/>
    <p:sldId id="2076137070" r:id="rId52"/>
    <p:sldId id="2076137071" r:id="rId53"/>
    <p:sldId id="2076137072" r:id="rId54"/>
    <p:sldId id="2076137073" r:id="rId55"/>
    <p:sldId id="2076137074" r:id="rId56"/>
    <p:sldId id="2076137075" r:id="rId57"/>
    <p:sldId id="2076137076" r:id="rId58"/>
    <p:sldId id="2076137077" r:id="rId59"/>
    <p:sldId id="2076137078" r:id="rId60"/>
    <p:sldId id="2076137079" r:id="rId61"/>
    <p:sldId id="1908" r:id="rId62"/>
    <p:sldId id="2076137081" r:id="rId63"/>
    <p:sldId id="2076137080" r:id="rId64"/>
    <p:sldId id="2076137082" r:id="rId65"/>
    <p:sldId id="1899" r:id="rId66"/>
    <p:sldId id="1906" r:id="rId67"/>
    <p:sldId id="1903" r:id="rId68"/>
    <p:sldId id="1885" r:id="rId69"/>
    <p:sldId id="335" r:id="rId7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3639C77-1076-1363-1E5B-661F8921C6C3}" name="Anna Jennings" initials="AJ" userId="S::anjenni@microsoft.com::8ab53ffb-fb1d-4e91-bd8d-4a8442a41acf" providerId="AD"/>
  <p188:author id="{3B266D88-FA23-CAE1-0359-2F5E77A8314D}" name="Asim Afridi" initials="AA" userId="Asim Afridi"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DDD9"/>
    <a:srgbClr val="3454E1"/>
    <a:srgbClr val="183347"/>
    <a:srgbClr val="8815F5"/>
    <a:srgbClr val="B4B4B4"/>
    <a:srgbClr val="404041"/>
    <a:srgbClr val="FF49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64" autoAdjust="0"/>
    <p:restoredTop sz="95226" autoAdjust="0"/>
  </p:normalViewPr>
  <p:slideViewPr>
    <p:cSldViewPr>
      <p:cViewPr varScale="1">
        <p:scale>
          <a:sx n="109" d="100"/>
          <a:sy n="109" d="100"/>
        </p:scale>
        <p:origin x="533" y="101"/>
      </p:cViewPr>
      <p:guideLst>
        <p:guide orient="horz" pos="1620"/>
        <p:guide pos="2880"/>
      </p:guideLst>
    </p:cSldViewPr>
  </p:slideViewPr>
  <p:notesTextViewPr>
    <p:cViewPr>
      <p:scale>
        <a:sx n="1" d="1"/>
        <a:sy n="1" d="1"/>
      </p:scale>
      <p:origin x="0" y="0"/>
    </p:cViewPr>
  </p:notesTextViewPr>
  <p:notesViewPr>
    <p:cSldViewPr>
      <p:cViewPr varScale="1">
        <p:scale>
          <a:sx n="62" d="100"/>
          <a:sy n="62" d="100"/>
        </p:scale>
        <p:origin x="3154" y="7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microsoft.com/office/2018/10/relationships/authors" Targe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FF14E4-B682-4B85-B264-FCBA85A32F55}"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D715E77B-3CAC-426D-8E56-EDC8E29C335F}">
      <dgm:prSet phldrT="[Text]" custT="1"/>
      <dgm:spPr>
        <a:solidFill>
          <a:srgbClr val="1392B4"/>
        </a:solidFill>
      </dgm:spPr>
      <dgm:t>
        <a:bodyPr/>
        <a:lstStyle/>
        <a:p>
          <a:r>
            <a:rPr lang="en-US" sz="2000" dirty="0">
              <a:latin typeface="+mj-lt"/>
            </a:rPr>
            <a:t>Inbound journeys vs. outbound journeys</a:t>
          </a:r>
        </a:p>
      </dgm:t>
    </dgm:pt>
    <dgm:pt modelId="{3FC5AC80-D487-4706-AB4A-05833589B105}" type="parTrans" cxnId="{78906F81-24DA-4C29-86C4-C3E588C34B5F}">
      <dgm:prSet/>
      <dgm:spPr/>
      <dgm:t>
        <a:bodyPr/>
        <a:lstStyle/>
        <a:p>
          <a:endParaRPr lang="en-US"/>
        </a:p>
      </dgm:t>
    </dgm:pt>
    <dgm:pt modelId="{3F841A3D-151B-4B61-8D53-5B7BE7B20099}" type="sibTrans" cxnId="{78906F81-24DA-4C29-86C4-C3E588C34B5F}">
      <dgm:prSet/>
      <dgm:spPr>
        <a:solidFill>
          <a:srgbClr val="1392B4"/>
        </a:solidFill>
        <a:ln>
          <a:solidFill>
            <a:srgbClr val="1392B4"/>
          </a:solidFill>
        </a:ln>
      </dgm:spPr>
      <dgm:t>
        <a:bodyPr/>
        <a:lstStyle/>
        <a:p>
          <a:endParaRPr lang="en-US"/>
        </a:p>
      </dgm:t>
    </dgm:pt>
    <dgm:pt modelId="{D0C308C0-233D-40B2-B643-4C80EA57F07C}">
      <dgm:prSet phldrT="[Text]" custT="1"/>
      <dgm:spPr>
        <a:solidFill>
          <a:srgbClr val="1392B4"/>
        </a:solidFill>
      </dgm:spPr>
      <dgm:t>
        <a:bodyPr/>
        <a:lstStyle/>
        <a:p>
          <a:r>
            <a:rPr lang="en-US" sz="1800" dirty="0">
              <a:latin typeface="+mj-lt"/>
            </a:rPr>
            <a:t>Use a “flow” to guide members of a selected segment through the process</a:t>
          </a:r>
        </a:p>
      </dgm:t>
    </dgm:pt>
    <dgm:pt modelId="{57725BB6-F1CA-4E43-974A-664390ADADF6}" type="parTrans" cxnId="{7B985765-FEDC-4775-97E6-1DD8A4158950}">
      <dgm:prSet/>
      <dgm:spPr/>
      <dgm:t>
        <a:bodyPr/>
        <a:lstStyle/>
        <a:p>
          <a:endParaRPr lang="en-US"/>
        </a:p>
      </dgm:t>
    </dgm:pt>
    <dgm:pt modelId="{515873FF-CE27-4988-A69F-37CF600A4A9E}" type="sibTrans" cxnId="{7B985765-FEDC-4775-97E6-1DD8A4158950}">
      <dgm:prSet/>
      <dgm:spPr/>
      <dgm:t>
        <a:bodyPr/>
        <a:lstStyle/>
        <a:p>
          <a:endParaRPr lang="en-US"/>
        </a:p>
      </dgm:t>
    </dgm:pt>
    <dgm:pt modelId="{6B53129C-E06E-483E-8A26-C681514883A6}">
      <dgm:prSet phldrT="[Text]" custT="1"/>
      <dgm:spPr>
        <a:solidFill>
          <a:srgbClr val="1392B4"/>
        </a:solidFill>
      </dgm:spPr>
      <dgm:t>
        <a:bodyPr/>
        <a:lstStyle/>
        <a:p>
          <a:r>
            <a:rPr lang="en-US" sz="2000" dirty="0">
              <a:latin typeface="+mj-lt"/>
            </a:rPr>
            <a:t>Take contacts down unique paths based on their interaction</a:t>
          </a:r>
        </a:p>
      </dgm:t>
    </dgm:pt>
    <dgm:pt modelId="{FFC44414-3DB9-4F38-A4A7-814D02BEF8FF}" type="parTrans" cxnId="{1FBA3316-A91E-4D46-A4CF-258BCC02813D}">
      <dgm:prSet/>
      <dgm:spPr/>
      <dgm:t>
        <a:bodyPr/>
        <a:lstStyle/>
        <a:p>
          <a:endParaRPr lang="en-US"/>
        </a:p>
      </dgm:t>
    </dgm:pt>
    <dgm:pt modelId="{D1C56668-3CAE-465D-94AB-0866E81FD436}" type="sibTrans" cxnId="{1FBA3316-A91E-4D46-A4CF-258BCC02813D}">
      <dgm:prSet/>
      <dgm:spPr/>
      <dgm:t>
        <a:bodyPr/>
        <a:lstStyle/>
        <a:p>
          <a:endParaRPr lang="en-US"/>
        </a:p>
      </dgm:t>
    </dgm:pt>
    <dgm:pt modelId="{28948F5A-CC05-49B6-82FA-233366377BF6}" type="pres">
      <dgm:prSet presAssocID="{0AFF14E4-B682-4B85-B264-FCBA85A32F55}" presName="Name0" presStyleCnt="0">
        <dgm:presLayoutVars>
          <dgm:chMax val="7"/>
          <dgm:chPref val="7"/>
          <dgm:dir/>
        </dgm:presLayoutVars>
      </dgm:prSet>
      <dgm:spPr/>
    </dgm:pt>
    <dgm:pt modelId="{29D7906E-BDB3-4D5B-B716-ED274EBD5D67}" type="pres">
      <dgm:prSet presAssocID="{0AFF14E4-B682-4B85-B264-FCBA85A32F55}" presName="Name1" presStyleCnt="0"/>
      <dgm:spPr/>
    </dgm:pt>
    <dgm:pt modelId="{EA93DC90-848B-45A1-82CA-87A8BF5D7F7A}" type="pres">
      <dgm:prSet presAssocID="{0AFF14E4-B682-4B85-B264-FCBA85A32F55}" presName="cycle" presStyleCnt="0"/>
      <dgm:spPr/>
    </dgm:pt>
    <dgm:pt modelId="{EFD351CD-2EA6-4268-AC9E-2EE96EBB76D6}" type="pres">
      <dgm:prSet presAssocID="{0AFF14E4-B682-4B85-B264-FCBA85A32F55}" presName="srcNode" presStyleLbl="node1" presStyleIdx="0" presStyleCnt="3"/>
      <dgm:spPr/>
    </dgm:pt>
    <dgm:pt modelId="{0FD3B2CF-7EC9-45E5-999F-A00E2A4B64F2}" type="pres">
      <dgm:prSet presAssocID="{0AFF14E4-B682-4B85-B264-FCBA85A32F55}" presName="conn" presStyleLbl="parChTrans1D2" presStyleIdx="0" presStyleCnt="1"/>
      <dgm:spPr/>
    </dgm:pt>
    <dgm:pt modelId="{D89205D9-ACA3-4E09-8690-55160C018951}" type="pres">
      <dgm:prSet presAssocID="{0AFF14E4-B682-4B85-B264-FCBA85A32F55}" presName="extraNode" presStyleLbl="node1" presStyleIdx="0" presStyleCnt="3"/>
      <dgm:spPr/>
    </dgm:pt>
    <dgm:pt modelId="{73990ABD-7632-40AF-BA98-8C22F17C1545}" type="pres">
      <dgm:prSet presAssocID="{0AFF14E4-B682-4B85-B264-FCBA85A32F55}" presName="dstNode" presStyleLbl="node1" presStyleIdx="0" presStyleCnt="3"/>
      <dgm:spPr/>
    </dgm:pt>
    <dgm:pt modelId="{D84DEF97-9DCD-4078-A836-9D92464BCEA3}" type="pres">
      <dgm:prSet presAssocID="{D715E77B-3CAC-426D-8E56-EDC8E29C335F}" presName="text_1" presStyleLbl="node1" presStyleIdx="0" presStyleCnt="3">
        <dgm:presLayoutVars>
          <dgm:bulletEnabled val="1"/>
        </dgm:presLayoutVars>
      </dgm:prSet>
      <dgm:spPr/>
    </dgm:pt>
    <dgm:pt modelId="{77E7C66C-6F2C-43E3-87FF-3530AF6873C9}" type="pres">
      <dgm:prSet presAssocID="{D715E77B-3CAC-426D-8E56-EDC8E29C335F}" presName="accent_1" presStyleCnt="0"/>
      <dgm:spPr/>
    </dgm:pt>
    <dgm:pt modelId="{E54F1AD5-5224-4537-806E-94C532C878C9}" type="pres">
      <dgm:prSet presAssocID="{D715E77B-3CAC-426D-8E56-EDC8E29C335F}" presName="accentRepeatNode" presStyleLbl="solidFgAcc1" presStyleIdx="0" presStyleCnt="3"/>
      <dgm:spPr>
        <a:ln>
          <a:solidFill>
            <a:srgbClr val="1392B4"/>
          </a:solidFill>
        </a:ln>
      </dgm:spPr>
    </dgm:pt>
    <dgm:pt modelId="{90B9DF2A-7622-4CE6-8E14-C946890B85A4}" type="pres">
      <dgm:prSet presAssocID="{D0C308C0-233D-40B2-B643-4C80EA57F07C}" presName="text_2" presStyleLbl="node1" presStyleIdx="1" presStyleCnt="3">
        <dgm:presLayoutVars>
          <dgm:bulletEnabled val="1"/>
        </dgm:presLayoutVars>
      </dgm:prSet>
      <dgm:spPr/>
    </dgm:pt>
    <dgm:pt modelId="{A9C3360B-F45E-4C02-8AFB-885673EF0797}" type="pres">
      <dgm:prSet presAssocID="{D0C308C0-233D-40B2-B643-4C80EA57F07C}" presName="accent_2" presStyleCnt="0"/>
      <dgm:spPr/>
    </dgm:pt>
    <dgm:pt modelId="{281877EC-72B6-4170-9842-35361974F63E}" type="pres">
      <dgm:prSet presAssocID="{D0C308C0-233D-40B2-B643-4C80EA57F07C}" presName="accentRepeatNode" presStyleLbl="solidFgAcc1" presStyleIdx="1" presStyleCnt="3"/>
      <dgm:spPr>
        <a:ln>
          <a:solidFill>
            <a:srgbClr val="1392B4"/>
          </a:solidFill>
        </a:ln>
      </dgm:spPr>
    </dgm:pt>
    <dgm:pt modelId="{706ED4C9-8BC1-4646-BDF9-39852F76925D}" type="pres">
      <dgm:prSet presAssocID="{6B53129C-E06E-483E-8A26-C681514883A6}" presName="text_3" presStyleLbl="node1" presStyleIdx="2" presStyleCnt="3" custLinFactNeighborX="-468" custLinFactNeighborY="778">
        <dgm:presLayoutVars>
          <dgm:bulletEnabled val="1"/>
        </dgm:presLayoutVars>
      </dgm:prSet>
      <dgm:spPr/>
    </dgm:pt>
    <dgm:pt modelId="{1CC3C6E7-7D89-460D-B16D-65AEF70B9858}" type="pres">
      <dgm:prSet presAssocID="{6B53129C-E06E-483E-8A26-C681514883A6}" presName="accent_3" presStyleCnt="0"/>
      <dgm:spPr/>
    </dgm:pt>
    <dgm:pt modelId="{E169C9C7-6E17-4986-9BC8-FE26FF16685D}" type="pres">
      <dgm:prSet presAssocID="{6B53129C-E06E-483E-8A26-C681514883A6}" presName="accentRepeatNode" presStyleLbl="solidFgAcc1" presStyleIdx="2" presStyleCnt="3"/>
      <dgm:spPr>
        <a:ln>
          <a:solidFill>
            <a:srgbClr val="1392B4"/>
          </a:solidFill>
        </a:ln>
      </dgm:spPr>
    </dgm:pt>
  </dgm:ptLst>
  <dgm:cxnLst>
    <dgm:cxn modelId="{1FBA3316-A91E-4D46-A4CF-258BCC02813D}" srcId="{0AFF14E4-B682-4B85-B264-FCBA85A32F55}" destId="{6B53129C-E06E-483E-8A26-C681514883A6}" srcOrd="2" destOrd="0" parTransId="{FFC44414-3DB9-4F38-A4A7-814D02BEF8FF}" sibTransId="{D1C56668-3CAE-465D-94AB-0866E81FD436}"/>
    <dgm:cxn modelId="{C087FA2A-43A9-4C39-B354-1FC33B974DBB}" type="presOf" srcId="{D715E77B-3CAC-426D-8E56-EDC8E29C335F}" destId="{D84DEF97-9DCD-4078-A836-9D92464BCEA3}" srcOrd="0" destOrd="0" presId="urn:microsoft.com/office/officeart/2008/layout/VerticalCurvedList"/>
    <dgm:cxn modelId="{7B985765-FEDC-4775-97E6-1DD8A4158950}" srcId="{0AFF14E4-B682-4B85-B264-FCBA85A32F55}" destId="{D0C308C0-233D-40B2-B643-4C80EA57F07C}" srcOrd="1" destOrd="0" parTransId="{57725BB6-F1CA-4E43-974A-664390ADADF6}" sibTransId="{515873FF-CE27-4988-A69F-37CF600A4A9E}"/>
    <dgm:cxn modelId="{B8F3E04B-5658-47DB-92AD-FA15D5427315}" type="presOf" srcId="{3F841A3D-151B-4B61-8D53-5B7BE7B20099}" destId="{0FD3B2CF-7EC9-45E5-999F-A00E2A4B64F2}" srcOrd="0" destOrd="0" presId="urn:microsoft.com/office/officeart/2008/layout/VerticalCurvedList"/>
    <dgm:cxn modelId="{A8BA2479-0479-4CEF-9E07-8299965A3F89}" type="presOf" srcId="{0AFF14E4-B682-4B85-B264-FCBA85A32F55}" destId="{28948F5A-CC05-49B6-82FA-233366377BF6}" srcOrd="0" destOrd="0" presId="urn:microsoft.com/office/officeart/2008/layout/VerticalCurvedList"/>
    <dgm:cxn modelId="{78906F81-24DA-4C29-86C4-C3E588C34B5F}" srcId="{0AFF14E4-B682-4B85-B264-FCBA85A32F55}" destId="{D715E77B-3CAC-426D-8E56-EDC8E29C335F}" srcOrd="0" destOrd="0" parTransId="{3FC5AC80-D487-4706-AB4A-05833589B105}" sibTransId="{3F841A3D-151B-4B61-8D53-5B7BE7B20099}"/>
    <dgm:cxn modelId="{2BA41196-9984-400E-BAC5-BC361FDAE0D2}" type="presOf" srcId="{D0C308C0-233D-40B2-B643-4C80EA57F07C}" destId="{90B9DF2A-7622-4CE6-8E14-C946890B85A4}" srcOrd="0" destOrd="0" presId="urn:microsoft.com/office/officeart/2008/layout/VerticalCurvedList"/>
    <dgm:cxn modelId="{9B0864B9-3CB0-45BD-B275-E071EB0E983E}" type="presOf" srcId="{6B53129C-E06E-483E-8A26-C681514883A6}" destId="{706ED4C9-8BC1-4646-BDF9-39852F76925D}" srcOrd="0" destOrd="0" presId="urn:microsoft.com/office/officeart/2008/layout/VerticalCurvedList"/>
    <dgm:cxn modelId="{224461DC-8326-45A2-9BB2-769366715AA1}" type="presParOf" srcId="{28948F5A-CC05-49B6-82FA-233366377BF6}" destId="{29D7906E-BDB3-4D5B-B716-ED274EBD5D67}" srcOrd="0" destOrd="0" presId="urn:microsoft.com/office/officeart/2008/layout/VerticalCurvedList"/>
    <dgm:cxn modelId="{163D9341-BE26-44F5-9270-BDD558A38832}" type="presParOf" srcId="{29D7906E-BDB3-4D5B-B716-ED274EBD5D67}" destId="{EA93DC90-848B-45A1-82CA-87A8BF5D7F7A}" srcOrd="0" destOrd="0" presId="urn:microsoft.com/office/officeart/2008/layout/VerticalCurvedList"/>
    <dgm:cxn modelId="{B3786A21-03F8-4602-98BF-7528DF316646}" type="presParOf" srcId="{EA93DC90-848B-45A1-82CA-87A8BF5D7F7A}" destId="{EFD351CD-2EA6-4268-AC9E-2EE96EBB76D6}" srcOrd="0" destOrd="0" presId="urn:microsoft.com/office/officeart/2008/layout/VerticalCurvedList"/>
    <dgm:cxn modelId="{4BD66B59-63C5-4DD6-BAA6-29F09B427CB7}" type="presParOf" srcId="{EA93DC90-848B-45A1-82CA-87A8BF5D7F7A}" destId="{0FD3B2CF-7EC9-45E5-999F-A00E2A4B64F2}" srcOrd="1" destOrd="0" presId="urn:microsoft.com/office/officeart/2008/layout/VerticalCurvedList"/>
    <dgm:cxn modelId="{1BCB1917-2CA1-48C9-BEB4-750EE8F65F3E}" type="presParOf" srcId="{EA93DC90-848B-45A1-82CA-87A8BF5D7F7A}" destId="{D89205D9-ACA3-4E09-8690-55160C018951}" srcOrd="2" destOrd="0" presId="urn:microsoft.com/office/officeart/2008/layout/VerticalCurvedList"/>
    <dgm:cxn modelId="{2A6E6C5F-6D43-4416-8D56-BC6957C70694}" type="presParOf" srcId="{EA93DC90-848B-45A1-82CA-87A8BF5D7F7A}" destId="{73990ABD-7632-40AF-BA98-8C22F17C1545}" srcOrd="3" destOrd="0" presId="urn:microsoft.com/office/officeart/2008/layout/VerticalCurvedList"/>
    <dgm:cxn modelId="{52E47E16-FFBF-4D90-B953-6D6AFACB2A7E}" type="presParOf" srcId="{29D7906E-BDB3-4D5B-B716-ED274EBD5D67}" destId="{D84DEF97-9DCD-4078-A836-9D92464BCEA3}" srcOrd="1" destOrd="0" presId="urn:microsoft.com/office/officeart/2008/layout/VerticalCurvedList"/>
    <dgm:cxn modelId="{58FFDD30-9C99-4828-9173-21F44A824FD4}" type="presParOf" srcId="{29D7906E-BDB3-4D5B-B716-ED274EBD5D67}" destId="{77E7C66C-6F2C-43E3-87FF-3530AF6873C9}" srcOrd="2" destOrd="0" presId="urn:microsoft.com/office/officeart/2008/layout/VerticalCurvedList"/>
    <dgm:cxn modelId="{1F43FB11-DFE3-40C4-8019-4BCBBF9610C5}" type="presParOf" srcId="{77E7C66C-6F2C-43E3-87FF-3530AF6873C9}" destId="{E54F1AD5-5224-4537-806E-94C532C878C9}" srcOrd="0" destOrd="0" presId="urn:microsoft.com/office/officeart/2008/layout/VerticalCurvedList"/>
    <dgm:cxn modelId="{AE50D046-42B2-4719-9980-C26329E63527}" type="presParOf" srcId="{29D7906E-BDB3-4D5B-B716-ED274EBD5D67}" destId="{90B9DF2A-7622-4CE6-8E14-C946890B85A4}" srcOrd="3" destOrd="0" presId="urn:microsoft.com/office/officeart/2008/layout/VerticalCurvedList"/>
    <dgm:cxn modelId="{7EE51811-EE63-47DF-A4B7-C1A420FE21AE}" type="presParOf" srcId="{29D7906E-BDB3-4D5B-B716-ED274EBD5D67}" destId="{A9C3360B-F45E-4C02-8AFB-885673EF0797}" srcOrd="4" destOrd="0" presId="urn:microsoft.com/office/officeart/2008/layout/VerticalCurvedList"/>
    <dgm:cxn modelId="{5B6C84A7-CC57-4A4B-9AB9-F6FB7D92163F}" type="presParOf" srcId="{A9C3360B-F45E-4C02-8AFB-885673EF0797}" destId="{281877EC-72B6-4170-9842-35361974F63E}" srcOrd="0" destOrd="0" presId="urn:microsoft.com/office/officeart/2008/layout/VerticalCurvedList"/>
    <dgm:cxn modelId="{504F4B90-7A40-42DF-BEE4-8EE534FDA60A}" type="presParOf" srcId="{29D7906E-BDB3-4D5B-B716-ED274EBD5D67}" destId="{706ED4C9-8BC1-4646-BDF9-39852F76925D}" srcOrd="5" destOrd="0" presId="urn:microsoft.com/office/officeart/2008/layout/VerticalCurvedList"/>
    <dgm:cxn modelId="{A8E0DA23-5B22-45AF-BF6C-388E215A432C}" type="presParOf" srcId="{29D7906E-BDB3-4D5B-B716-ED274EBD5D67}" destId="{1CC3C6E7-7D89-460D-B16D-65AEF70B9858}" srcOrd="6" destOrd="0" presId="urn:microsoft.com/office/officeart/2008/layout/VerticalCurvedList"/>
    <dgm:cxn modelId="{4AD071FB-DD59-4F60-A300-CA2E1D886656}" type="presParOf" srcId="{1CC3C6E7-7D89-460D-B16D-65AEF70B9858}" destId="{E169C9C7-6E17-4986-9BC8-FE26FF16685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D3B2CF-7EC9-45E5-999F-A00E2A4B64F2}">
      <dsp:nvSpPr>
        <dsp:cNvPr id="0" name=""/>
        <dsp:cNvSpPr/>
      </dsp:nvSpPr>
      <dsp:spPr>
        <a:xfrm>
          <a:off x="-3421450" y="-526098"/>
          <a:ext cx="4079512" cy="4079512"/>
        </a:xfrm>
        <a:prstGeom prst="blockArc">
          <a:avLst>
            <a:gd name="adj1" fmla="val 18900000"/>
            <a:gd name="adj2" fmla="val 2700000"/>
            <a:gd name="adj3" fmla="val 529"/>
          </a:avLst>
        </a:prstGeom>
        <a:solidFill>
          <a:srgbClr val="1392B4"/>
        </a:solidFill>
        <a:ln w="25400" cap="flat" cmpd="sng" algn="ctr">
          <a:solidFill>
            <a:srgbClr val="1392B4"/>
          </a:solidFill>
          <a:prstDash val="solid"/>
        </a:ln>
        <a:effectLst/>
      </dsp:spPr>
      <dsp:style>
        <a:lnRef idx="2">
          <a:scrgbClr r="0" g="0" b="0"/>
        </a:lnRef>
        <a:fillRef idx="0">
          <a:scrgbClr r="0" g="0" b="0"/>
        </a:fillRef>
        <a:effectRef idx="0">
          <a:scrgbClr r="0" g="0" b="0"/>
        </a:effectRef>
        <a:fontRef idx="minor"/>
      </dsp:style>
    </dsp:sp>
    <dsp:sp modelId="{D84DEF97-9DCD-4078-A836-9D92464BCEA3}">
      <dsp:nvSpPr>
        <dsp:cNvPr id="0" name=""/>
        <dsp:cNvSpPr/>
      </dsp:nvSpPr>
      <dsp:spPr>
        <a:xfrm>
          <a:off x="423155" y="302731"/>
          <a:ext cx="4477009" cy="605463"/>
        </a:xfrm>
        <a:prstGeom prst="rect">
          <a:avLst/>
        </a:prstGeom>
        <a:solidFill>
          <a:srgbClr val="1392B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586"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Inbound journeys vs. outbound journeys</a:t>
          </a:r>
        </a:p>
      </dsp:txBody>
      <dsp:txXfrm>
        <a:off x="423155" y="302731"/>
        <a:ext cx="4477009" cy="605463"/>
      </dsp:txXfrm>
    </dsp:sp>
    <dsp:sp modelId="{E54F1AD5-5224-4537-806E-94C532C878C9}">
      <dsp:nvSpPr>
        <dsp:cNvPr id="0" name=""/>
        <dsp:cNvSpPr/>
      </dsp:nvSpPr>
      <dsp:spPr>
        <a:xfrm>
          <a:off x="44740" y="227048"/>
          <a:ext cx="756829" cy="756829"/>
        </a:xfrm>
        <a:prstGeom prst="ellipse">
          <a:avLst/>
        </a:prstGeom>
        <a:solidFill>
          <a:schemeClr val="lt1">
            <a:hueOff val="0"/>
            <a:satOff val="0"/>
            <a:lumOff val="0"/>
            <a:alphaOff val="0"/>
          </a:schemeClr>
        </a:solidFill>
        <a:ln w="25400" cap="flat" cmpd="sng" algn="ctr">
          <a:solidFill>
            <a:srgbClr val="1392B4"/>
          </a:solidFill>
          <a:prstDash val="solid"/>
        </a:ln>
        <a:effectLst/>
      </dsp:spPr>
      <dsp:style>
        <a:lnRef idx="2">
          <a:scrgbClr r="0" g="0" b="0"/>
        </a:lnRef>
        <a:fillRef idx="1">
          <a:scrgbClr r="0" g="0" b="0"/>
        </a:fillRef>
        <a:effectRef idx="0">
          <a:scrgbClr r="0" g="0" b="0"/>
        </a:effectRef>
        <a:fontRef idx="minor"/>
      </dsp:style>
    </dsp:sp>
    <dsp:sp modelId="{90B9DF2A-7622-4CE6-8E14-C946890B85A4}">
      <dsp:nvSpPr>
        <dsp:cNvPr id="0" name=""/>
        <dsp:cNvSpPr/>
      </dsp:nvSpPr>
      <dsp:spPr>
        <a:xfrm>
          <a:off x="643241" y="1210926"/>
          <a:ext cx="4256923" cy="605463"/>
        </a:xfrm>
        <a:prstGeom prst="rect">
          <a:avLst/>
        </a:prstGeom>
        <a:solidFill>
          <a:srgbClr val="1392B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586"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mj-lt"/>
            </a:rPr>
            <a:t>Use a “flow” to guide members of a selected segment through the process</a:t>
          </a:r>
        </a:p>
      </dsp:txBody>
      <dsp:txXfrm>
        <a:off x="643241" y="1210926"/>
        <a:ext cx="4256923" cy="605463"/>
      </dsp:txXfrm>
    </dsp:sp>
    <dsp:sp modelId="{281877EC-72B6-4170-9842-35361974F63E}">
      <dsp:nvSpPr>
        <dsp:cNvPr id="0" name=""/>
        <dsp:cNvSpPr/>
      </dsp:nvSpPr>
      <dsp:spPr>
        <a:xfrm>
          <a:off x="264826" y="1135243"/>
          <a:ext cx="756829" cy="756829"/>
        </a:xfrm>
        <a:prstGeom prst="ellipse">
          <a:avLst/>
        </a:prstGeom>
        <a:solidFill>
          <a:schemeClr val="lt1">
            <a:hueOff val="0"/>
            <a:satOff val="0"/>
            <a:lumOff val="0"/>
            <a:alphaOff val="0"/>
          </a:schemeClr>
        </a:solidFill>
        <a:ln w="25400" cap="flat" cmpd="sng" algn="ctr">
          <a:solidFill>
            <a:srgbClr val="1392B4"/>
          </a:solidFill>
          <a:prstDash val="solid"/>
        </a:ln>
        <a:effectLst/>
      </dsp:spPr>
      <dsp:style>
        <a:lnRef idx="2">
          <a:scrgbClr r="0" g="0" b="0"/>
        </a:lnRef>
        <a:fillRef idx="1">
          <a:scrgbClr r="0" g="0" b="0"/>
        </a:fillRef>
        <a:effectRef idx="0">
          <a:scrgbClr r="0" g="0" b="0"/>
        </a:effectRef>
        <a:fontRef idx="minor"/>
      </dsp:style>
    </dsp:sp>
    <dsp:sp modelId="{706ED4C9-8BC1-4646-BDF9-39852F76925D}">
      <dsp:nvSpPr>
        <dsp:cNvPr id="0" name=""/>
        <dsp:cNvSpPr/>
      </dsp:nvSpPr>
      <dsp:spPr>
        <a:xfrm>
          <a:off x="402202" y="2123831"/>
          <a:ext cx="4477009" cy="605463"/>
        </a:xfrm>
        <a:prstGeom prst="rect">
          <a:avLst/>
        </a:prstGeom>
        <a:solidFill>
          <a:srgbClr val="1392B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586"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Take contacts down unique paths based on their interaction</a:t>
          </a:r>
        </a:p>
      </dsp:txBody>
      <dsp:txXfrm>
        <a:off x="402202" y="2123831"/>
        <a:ext cx="4477009" cy="605463"/>
      </dsp:txXfrm>
    </dsp:sp>
    <dsp:sp modelId="{E169C9C7-6E17-4986-9BC8-FE26FF16685D}">
      <dsp:nvSpPr>
        <dsp:cNvPr id="0" name=""/>
        <dsp:cNvSpPr/>
      </dsp:nvSpPr>
      <dsp:spPr>
        <a:xfrm>
          <a:off x="44740" y="2043438"/>
          <a:ext cx="756829" cy="756829"/>
        </a:xfrm>
        <a:prstGeom prst="ellipse">
          <a:avLst/>
        </a:prstGeom>
        <a:solidFill>
          <a:schemeClr val="lt1">
            <a:hueOff val="0"/>
            <a:satOff val="0"/>
            <a:lumOff val="0"/>
            <a:alphaOff val="0"/>
          </a:schemeClr>
        </a:solidFill>
        <a:ln w="25400" cap="flat" cmpd="sng" algn="ctr">
          <a:solidFill>
            <a:srgbClr val="1392B4"/>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37D75C6-0173-21B2-6F5B-3D5A7968D2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K"/>
          </a:p>
        </p:txBody>
      </p:sp>
      <p:sp>
        <p:nvSpPr>
          <p:cNvPr id="3" name="Date Placeholder 2">
            <a:extLst>
              <a:ext uri="{FF2B5EF4-FFF2-40B4-BE49-F238E27FC236}">
                <a16:creationId xmlns:a16="http://schemas.microsoft.com/office/drawing/2014/main" id="{955FFE93-5CF7-A810-C86B-F0B86EE84A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22CB6D-AFFB-4FDF-AFFB-BB79F91A4BCC}" type="datetimeFigureOut">
              <a:rPr lang="en-PK" smtClean="0"/>
              <a:t>18/11/2023</a:t>
            </a:fld>
            <a:endParaRPr lang="en-PK"/>
          </a:p>
        </p:txBody>
      </p:sp>
      <p:sp>
        <p:nvSpPr>
          <p:cNvPr id="4" name="Footer Placeholder 3">
            <a:extLst>
              <a:ext uri="{FF2B5EF4-FFF2-40B4-BE49-F238E27FC236}">
                <a16:creationId xmlns:a16="http://schemas.microsoft.com/office/drawing/2014/main" id="{39F7A8F5-0764-7D5D-5A19-F476020D005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PK"/>
          </a:p>
        </p:txBody>
      </p:sp>
      <p:sp>
        <p:nvSpPr>
          <p:cNvPr id="5" name="Slide Number Placeholder 4">
            <a:extLst>
              <a:ext uri="{FF2B5EF4-FFF2-40B4-BE49-F238E27FC236}">
                <a16:creationId xmlns:a16="http://schemas.microsoft.com/office/drawing/2014/main" id="{47F500DA-7DCF-E095-F552-8DE4EB23C33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AFD60CE-F90E-4346-BC00-CADEFC5BDFE6}" type="slidenum">
              <a:rPr lang="en-PK" smtClean="0"/>
              <a:t>‹#›</a:t>
            </a:fld>
            <a:endParaRPr lang="en-PK"/>
          </a:p>
        </p:txBody>
      </p:sp>
    </p:spTree>
    <p:extLst>
      <p:ext uri="{BB962C8B-B14F-4D97-AF65-F5344CB8AC3E}">
        <p14:creationId xmlns:p14="http://schemas.microsoft.com/office/powerpoint/2010/main" val="1204502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9EA25E-08F8-48F1-9945-12DC8826CCC4}" type="datetimeFigureOut">
              <a:rPr lang="LID4096" smtClean="0"/>
              <a:t>11/18/2023</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9B965E-0BC3-4561-A67C-ABE9FB2A0329}" type="slidenum">
              <a:rPr lang="LID4096" smtClean="0"/>
              <a:t>‹#›</a:t>
            </a:fld>
            <a:endParaRPr lang="LID4096"/>
          </a:p>
        </p:txBody>
      </p:sp>
    </p:spTree>
    <p:extLst>
      <p:ext uri="{BB962C8B-B14F-4D97-AF65-F5344CB8AC3E}">
        <p14:creationId xmlns:p14="http://schemas.microsoft.com/office/powerpoint/2010/main" val="58984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7213751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11/18/2023 10:14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763264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11/18/2023 10:14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501814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7500"/>
          </a:bodyPr>
          <a:lstStyle/>
          <a:p>
            <a:pPr>
              <a:spcBef>
                <a:spcPct val="43750"/>
              </a:spcBef>
              <a:spcAft>
                <a:spcPct val="43750"/>
              </a:spcAft>
            </a:pP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17</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11/18/2023 10:14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304941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910412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339003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7558303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4744528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2521580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11/18/2023 10:14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301279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23284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8149143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9652857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6730293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1473219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8064885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0625714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25975911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7226582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380488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1633482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11/18/2023 10:14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5907951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4778452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7213751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7412409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b="0" i="0" dirty="0">
              <a:solidFill>
                <a:srgbClr val="171717"/>
              </a:solidFill>
              <a:effectLst/>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11/18/2023 10:14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23424611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GB" b="0" i="0" dirty="0">
              <a:solidFill>
                <a:srgbClr val="171717"/>
              </a:solidFill>
              <a:effectLst/>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11/18/2023 10:14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5635075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GB" b="0" i="0" dirty="0">
              <a:solidFill>
                <a:srgbClr val="171717"/>
              </a:solidFill>
              <a:effectLst/>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11/18/2023 10:14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29839290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28420427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13024603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13875605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3273772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579B965E-0BC3-4561-A67C-ABE9FB2A0329}" type="slidenum">
              <a:rPr lang="LID4096" smtClean="0"/>
              <a:t>9</a:t>
            </a:fld>
            <a:endParaRPr lang="LID4096"/>
          </a:p>
        </p:txBody>
      </p:sp>
    </p:spTree>
    <p:extLst>
      <p:ext uri="{BB962C8B-B14F-4D97-AF65-F5344CB8AC3E}">
        <p14:creationId xmlns:p14="http://schemas.microsoft.com/office/powerpoint/2010/main" val="33231249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b="0" i="0" dirty="0">
              <a:solidFill>
                <a:srgbClr val="171717"/>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29386348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8393853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171717"/>
              </a:solidFill>
              <a:effectLst/>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24802113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11/18/2023 10:14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41117706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15181667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36774087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4929537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26456416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8658459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880"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2729506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11/18/2023 10:14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7628712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880"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9246812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endParaRPr lang="en-GB" b="0" i="0" dirty="0">
              <a:solidFill>
                <a:srgbClr val="000000"/>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27476230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37923704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b="0" i="0" dirty="0">
              <a:solidFill>
                <a:srgbClr val="171717"/>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17213751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25978544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579B965E-0BC3-4561-A67C-ABE9FB2A0329}" type="slidenum">
              <a:rPr lang="LID4096" smtClean="0"/>
              <a:t>63</a:t>
            </a:fld>
            <a:endParaRPr lang="LID4096"/>
          </a:p>
        </p:txBody>
      </p:sp>
    </p:spTree>
    <p:extLst>
      <p:ext uri="{BB962C8B-B14F-4D97-AF65-F5344CB8AC3E}">
        <p14:creationId xmlns:p14="http://schemas.microsoft.com/office/powerpoint/2010/main" val="13936219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22907939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318803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11/18/2023 10:14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508116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11/18/2023 10:14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099610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11/18/2023 10:14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6355737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11/18/2023 10:14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924025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EBF9837-BDFD-4774-9328-CA4CBC21124B}" type="datetimeFigureOut">
              <a:rPr lang="en-US" smtClean="0"/>
              <a:t>11/18/2023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F5C912-2DD3-45D5-9CB9-EE78CA1B204B}" type="slidenum">
              <a:rPr lang="en-US" smtClean="0"/>
              <a:t>‹#›</a:t>
            </a:fld>
            <a:endParaRPr lang="en-US"/>
          </a:p>
        </p:txBody>
      </p:sp>
    </p:spTree>
    <p:extLst>
      <p:ext uri="{BB962C8B-B14F-4D97-AF65-F5344CB8AC3E}">
        <p14:creationId xmlns:p14="http://schemas.microsoft.com/office/powerpoint/2010/main" val="2398426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BF9837-BDFD-4774-9328-CA4CBC21124B}" type="datetimeFigureOut">
              <a:rPr lang="en-US" smtClean="0"/>
              <a:t>11/18/2023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F5C912-2DD3-45D5-9CB9-EE78CA1B204B}" type="slidenum">
              <a:rPr lang="en-US" smtClean="0"/>
              <a:t>‹#›</a:t>
            </a:fld>
            <a:endParaRPr lang="en-US"/>
          </a:p>
        </p:txBody>
      </p:sp>
    </p:spTree>
    <p:extLst>
      <p:ext uri="{BB962C8B-B14F-4D97-AF65-F5344CB8AC3E}">
        <p14:creationId xmlns:p14="http://schemas.microsoft.com/office/powerpoint/2010/main" val="1025776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BF9837-BDFD-4774-9328-CA4CBC21124B}" type="datetimeFigureOut">
              <a:rPr lang="en-US" smtClean="0"/>
              <a:t>11/18/2023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F5C912-2DD3-45D5-9CB9-EE78CA1B204B}" type="slidenum">
              <a:rPr lang="en-US" smtClean="0"/>
              <a:t>‹#›</a:t>
            </a:fld>
            <a:endParaRPr lang="en-US"/>
          </a:p>
        </p:txBody>
      </p:sp>
    </p:spTree>
    <p:extLst>
      <p:ext uri="{BB962C8B-B14F-4D97-AF65-F5344CB8AC3E}">
        <p14:creationId xmlns:p14="http://schemas.microsoft.com/office/powerpoint/2010/main" val="2070674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EC2D8BCE-5DFE-4182-9B53-DC1422F668B9}"/>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3163412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042095" y="1092672"/>
            <a:ext cx="7787924" cy="484218"/>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042272" y="1654480"/>
            <a:ext cx="777766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042095" y="1732070"/>
            <a:ext cx="7787924" cy="486675"/>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042272" y="2296334"/>
            <a:ext cx="777766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042095" y="2373924"/>
            <a:ext cx="7787924" cy="486675"/>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042272" y="2938189"/>
            <a:ext cx="777766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042095" y="3015778"/>
            <a:ext cx="7787924" cy="486675"/>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042272" y="3580043"/>
            <a:ext cx="777766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042095" y="3657634"/>
            <a:ext cx="7787924" cy="486675"/>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2686754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313982" y="330371"/>
            <a:ext cx="8505951" cy="510147"/>
          </a:xfrm>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313982" y="1092672"/>
            <a:ext cx="8505951" cy="402882"/>
          </a:xfrm>
          <a:prstGeom prst="rect">
            <a:avLst/>
          </a:prstGeom>
        </p:spPr>
        <p:txBody>
          <a:bodyPr wrap="square" lIns="0" tIns="0" rIns="0" bIns="0" anchor="t">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800" b="0">
                <a:solidFill>
                  <a:schemeClr val="tx1"/>
                </a:solidFill>
                <a:latin typeface="+mj-lt"/>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324067" y="1495554"/>
            <a:ext cx="2737768" cy="1504950"/>
          </a:xfrm>
          <a:prstGeom prst="rect">
            <a:avLst/>
          </a:prstGeom>
          <a:ln w="19050">
            <a:solidFill>
              <a:schemeClr val="accent4"/>
            </a:solidFill>
          </a:ln>
        </p:spPr>
        <p:txBody>
          <a:bodyPr lIns="182880" tIns="137160" rIns="182880">
            <a:noAutofit/>
          </a:bodyPr>
          <a:lstStyle>
            <a:lvl1pPr>
              <a:defRPr sz="1500">
                <a:solidFill>
                  <a:schemeClr val="accent4"/>
                </a:solidFill>
              </a:defRPr>
            </a:lvl1pPr>
            <a:lvl2pPr>
              <a:defRPr sz="1350"/>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3208158" y="1495554"/>
            <a:ext cx="2737768" cy="1504950"/>
          </a:xfrm>
          <a:prstGeom prst="rect">
            <a:avLst/>
          </a:prstGeom>
          <a:ln w="19050">
            <a:solidFill>
              <a:schemeClr val="accent4"/>
            </a:solidFill>
          </a:ln>
        </p:spPr>
        <p:txBody>
          <a:bodyPr lIns="182880" tIns="137160" rIns="182880">
            <a:noAutofit/>
          </a:bodyPr>
          <a:lstStyle>
            <a:lvl1pPr>
              <a:defRPr sz="1500">
                <a:solidFill>
                  <a:schemeClr val="accent4"/>
                </a:solidFill>
              </a:defRPr>
            </a:lvl1pPr>
            <a:lvl2pPr>
              <a:defRPr sz="1350"/>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6092250" y="1495554"/>
            <a:ext cx="2737768" cy="1504950"/>
          </a:xfrm>
          <a:prstGeom prst="rect">
            <a:avLst/>
          </a:prstGeom>
          <a:ln w="19050">
            <a:solidFill>
              <a:schemeClr val="accent4"/>
            </a:solidFill>
          </a:ln>
        </p:spPr>
        <p:txBody>
          <a:bodyPr lIns="182880" tIns="137160" rIns="182880">
            <a:noAutofit/>
          </a:bodyPr>
          <a:lstStyle>
            <a:lvl1pPr>
              <a:defRPr sz="1500">
                <a:solidFill>
                  <a:schemeClr val="accent4"/>
                </a:solidFill>
              </a:defRPr>
            </a:lvl1pPr>
            <a:lvl2pPr>
              <a:defRPr sz="1350"/>
            </a:lvl2pPr>
          </a:lstStyle>
          <a:p>
            <a:pPr lvl="0"/>
            <a:r>
              <a:rPr lang="en-US" dirty="0"/>
              <a:t>Click to edit Master text styles</a:t>
            </a:r>
          </a:p>
          <a:p>
            <a:pPr lvl="1"/>
            <a:r>
              <a:rPr lang="en-US" dirty="0"/>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3633930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2733389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313982" y="330371"/>
            <a:ext cx="8505951" cy="510147"/>
          </a:xfrm>
        </p:spPr>
        <p:txBody>
          <a:bodyPr/>
          <a:lstStyle>
            <a:lvl1pPr>
              <a:defRPr/>
            </a:lvl1pPr>
          </a:lstStyle>
          <a:p>
            <a:r>
              <a:rPr lang="en-US" dirty="0"/>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313983" y="876300"/>
            <a:ext cx="8505950" cy="230833"/>
          </a:xfrm>
          <a:prstGeom prst="rect">
            <a:avLst/>
          </a:prstGeom>
        </p:spPr>
        <p:txBody>
          <a:bodyPr vert="horz" lIns="0" tIns="0" rIns="0" bIns="0" rtlCol="0">
            <a:spAutoFit/>
          </a:bodyPr>
          <a:lstStyle>
            <a:lvl1pPr>
              <a:defRPr lang="en-US" sz="1500" dirty="0"/>
            </a:lvl1pPr>
          </a:lstStyle>
          <a:p>
            <a:pPr lvl="0"/>
            <a:r>
              <a:rPr lang="en-US" dirty="0"/>
              <a:t>Add text here</a:t>
            </a:r>
          </a:p>
        </p:txBody>
      </p:sp>
      <p:sp>
        <p:nvSpPr>
          <p:cNvPr id="5" name="Text Placeholder 4"/>
          <p:cNvSpPr>
            <a:spLocks noGrp="1"/>
          </p:cNvSpPr>
          <p:nvPr>
            <p:ph type="body" sz="quarter" idx="11" hasCustomPrompt="1"/>
          </p:nvPr>
        </p:nvSpPr>
        <p:spPr>
          <a:xfrm>
            <a:off x="1042095" y="1470992"/>
            <a:ext cx="7787924" cy="493776"/>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042272" y="2072903"/>
            <a:ext cx="777766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042095" y="2181038"/>
            <a:ext cx="7787924" cy="493776"/>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042272" y="2782949"/>
            <a:ext cx="777766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042095" y="2891084"/>
            <a:ext cx="7787924" cy="493776"/>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1092956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313982" y="330371"/>
            <a:ext cx="8505951" cy="482130"/>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313982" y="812500"/>
            <a:ext cx="8505951" cy="300083"/>
          </a:xfrm>
          <a:prstGeom prst="rect">
            <a:avLst/>
          </a:prstGeom>
        </p:spPr>
        <p:txBody>
          <a:bodyPr lIns="0" tIns="45720" rIns="0" bIns="45720"/>
          <a:lstStyle>
            <a:lvl1pPr>
              <a:defRPr sz="1500">
                <a:solidFill>
                  <a:schemeClr val="tx1"/>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2938462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dirty="0"/>
              <a:t>Click to edit Master title style</a:t>
            </a:r>
          </a:p>
        </p:txBody>
      </p:sp>
      <p:sp>
        <p:nvSpPr>
          <p:cNvPr id="6" name="Text Placeholder 5">
            <a:extLst>
              <a:ext uri="{FF2B5EF4-FFF2-40B4-BE49-F238E27FC236}">
                <a16:creationId xmlns:a16="http://schemas.microsoft.com/office/drawing/2014/main" id="{14D7AC5C-A0C4-4850-8CA1-CF211FDC36CF}"/>
              </a:ext>
            </a:extLst>
          </p:cNvPr>
          <p:cNvSpPr>
            <a:spLocks noGrp="1"/>
          </p:cNvSpPr>
          <p:nvPr>
            <p:ph type="body" sz="quarter" idx="10"/>
          </p:nvPr>
        </p:nvSpPr>
        <p:spPr>
          <a:xfrm>
            <a:off x="314325" y="1092995"/>
            <a:ext cx="8505825" cy="1356478"/>
          </a:xfrm>
          <a:prstGeom prst="rect">
            <a:avLst/>
          </a:prstGeom>
        </p:spPr>
        <p:txBody>
          <a:bodyPr l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3535873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313983" y="330371"/>
            <a:ext cx="4157637" cy="546336"/>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313983" y="1092673"/>
            <a:ext cx="4184483" cy="230833"/>
          </a:xfrm>
          <a:prstGeom prst="rect">
            <a:avLst/>
          </a:prstGeom>
        </p:spPr>
        <p:txBody>
          <a:bodyPr wrap="square" lIns="0" tIns="0" rIns="0" bIns="0">
            <a:spAutoFit/>
          </a:bodyPr>
          <a:lstStyle>
            <a:lvl1pPr marL="0" indent="0">
              <a:lnSpc>
                <a:spcPts val="1765"/>
              </a:lnSpc>
              <a:buNone/>
              <a:defRPr lang="en-US" sz="1500" kern="1200" spc="0" baseline="0" dirty="0">
                <a:solidFill>
                  <a:schemeClr val="tx1"/>
                </a:solidFill>
                <a:latin typeface="+mj-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dirty="0"/>
              <a:t>Subhead Segoe UI </a:t>
            </a:r>
            <a:r>
              <a:rPr lang="en-US" dirty="0" err="1"/>
              <a:t>Semibold</a:t>
            </a:r>
            <a:r>
              <a:rPr lang="en-US" dirty="0"/>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313983" y="1621222"/>
            <a:ext cx="4184482" cy="253916"/>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accent4"/>
                </a:solidFill>
                <a:latin typeface="+mj-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dirty="0"/>
              <a:t>Paragraph title Segoe UI </a:t>
            </a:r>
            <a:r>
              <a:rPr lang="en-US" dirty="0" err="1"/>
              <a:t>Semibold</a:t>
            </a:r>
            <a:r>
              <a:rPr lang="en-US" dirty="0"/>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313983" y="1855576"/>
            <a:ext cx="4184483" cy="575254"/>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05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dirty="0"/>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313983" y="2721658"/>
            <a:ext cx="4184482" cy="253916"/>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200" b="0" i="0" spc="0">
                <a:solidFill>
                  <a:schemeClr val="accent4"/>
                </a:solidFill>
                <a:latin typeface="+mj-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dirty="0"/>
              <a:t>Paragraph title Segoe UI </a:t>
            </a:r>
            <a:r>
              <a:rPr lang="en-US" dirty="0" err="1"/>
              <a:t>Semibold</a:t>
            </a:r>
            <a:r>
              <a:rPr lang="en-US" dirty="0"/>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313983" y="2946759"/>
            <a:ext cx="4184483" cy="575254"/>
          </a:xfrm>
          <a:prstGeom prst="rect">
            <a:avLst/>
          </a:prstGeom>
        </p:spPr>
        <p:txBody>
          <a:bodyPr lIns="0" tIns="45720" rIns="0" bIns="45720"/>
          <a:lstStyle>
            <a:lvl1pPr marL="0" indent="0">
              <a:lnSpc>
                <a:spcPct val="100000"/>
              </a:lnSpc>
              <a:spcBef>
                <a:spcPts val="0"/>
              </a:spcBef>
              <a:spcAft>
                <a:spcPts val="450"/>
              </a:spcAft>
              <a:buFont typeface="Arial" panose="020B0604020202020204" pitchFamily="34" charset="0"/>
              <a:buNone/>
              <a:defRPr sz="105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 uri="{C183D7F6-B498-43B3-948B-1728B52AA6E4}">
                <adec:decorative xmlns:adec="http://schemas.microsoft.com/office/drawing/2017/decorative" val="1"/>
              </a:ext>
            </a:extLst>
          </p:cNvPr>
          <p:cNvSpPr>
            <a:spLocks noGrp="1"/>
          </p:cNvSpPr>
          <p:nvPr>
            <p:ph type="pic" sz="quarter" idx="15" hasCustomPrompt="1"/>
          </p:nvPr>
        </p:nvSpPr>
        <p:spPr>
          <a:xfrm>
            <a:off x="4672382" y="330370"/>
            <a:ext cx="4479790" cy="3813005"/>
          </a:xfrm>
          <a:prstGeom prst="rect">
            <a:avLst/>
          </a:prstGeom>
          <a:blipFill>
            <a:blip r:embed="rId2"/>
            <a:stretch>
              <a:fillRect t="-12412" b="-12412"/>
            </a:stretch>
          </a:blipFill>
        </p:spPr>
        <p:txBody>
          <a:bodyPr anchor="ctr">
            <a:noAutofit/>
          </a:bodyPr>
          <a:lstStyle>
            <a:lvl1pPr marL="0" marR="0" indent="0" algn="ctr" defTabSz="68577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29"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1180012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BF9837-BDFD-4774-9328-CA4CBC21124B}" type="datetimeFigureOut">
              <a:rPr lang="en-US" smtClean="0"/>
              <a:t>11/18/2023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F5C912-2DD3-45D5-9CB9-EE78CA1B204B}" type="slidenum">
              <a:rPr lang="en-US" smtClean="0"/>
              <a:t>‹#›</a:t>
            </a:fld>
            <a:endParaRPr lang="en-US"/>
          </a:p>
        </p:txBody>
      </p:sp>
    </p:spTree>
    <p:extLst>
      <p:ext uri="{BB962C8B-B14F-4D97-AF65-F5344CB8AC3E}">
        <p14:creationId xmlns:p14="http://schemas.microsoft.com/office/powerpoint/2010/main" val="4225412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313982" y="330371"/>
            <a:ext cx="8516036" cy="546336"/>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313983" y="1092673"/>
            <a:ext cx="4184483" cy="3050702"/>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900"/>
              </a:spcAft>
              <a:buFont typeface="Arial" panose="020B0604020202020204" pitchFamily="34" charset="0"/>
              <a:buNone/>
              <a:defRPr sz="135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685775"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672381" y="1092673"/>
            <a:ext cx="4157636" cy="3050703"/>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 uri="{C183D7F6-B498-43B3-948B-1728B52AA6E4}">
                <adec:decorative xmlns:adec="http://schemas.microsoft.com/office/drawing/2017/decorative" val="1"/>
              </a:ext>
            </a:extLst>
          </p:cNvPr>
          <p:cNvSpPr>
            <a:spLocks noGrp="1"/>
          </p:cNvSpPr>
          <p:nvPr>
            <p:ph type="pic" sz="quarter" idx="15" hasCustomPrompt="1"/>
          </p:nvPr>
        </p:nvSpPr>
        <p:spPr>
          <a:xfrm>
            <a:off x="4762259" y="1173098"/>
            <a:ext cx="3977884" cy="2877730"/>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68577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29"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1588148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9266791" y="-152958"/>
            <a:ext cx="402354" cy="115416"/>
          </a:xfrm>
          <a:prstGeom prst="rect">
            <a:avLst/>
          </a:prstGeom>
          <a:noFill/>
        </p:spPr>
        <p:txBody>
          <a:bodyPr wrap="none" lIns="0" tIns="0" rIns="0" bIns="0" rtlCol="0">
            <a:spAutoFit/>
          </a:bodyPr>
          <a:lstStyle>
            <a:defPPr>
              <a:defRPr lang="en-US"/>
            </a:defPPr>
          </a:lstStyle>
          <a:p>
            <a:pPr algn="l"/>
            <a:r>
              <a:rPr lang="en-US" sz="750">
                <a:solidFill>
                  <a:srgbClr val="A3A3A3"/>
                </a:solidFill>
              </a:rPr>
              <a:t>ELT layout</a:t>
            </a:r>
          </a:p>
        </p:txBody>
      </p:sp>
    </p:spTree>
    <p:extLst>
      <p:ext uri="{BB962C8B-B14F-4D97-AF65-F5344CB8AC3E}">
        <p14:creationId xmlns:p14="http://schemas.microsoft.com/office/powerpoint/2010/main" val="1642057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042095" y="1092672"/>
            <a:ext cx="7787924" cy="582930"/>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042272" y="1774969"/>
            <a:ext cx="777766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042095" y="1874336"/>
            <a:ext cx="7787924" cy="585888"/>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042272" y="2559590"/>
            <a:ext cx="777766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042095" y="2658957"/>
            <a:ext cx="7787924" cy="585888"/>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042272" y="3344212"/>
            <a:ext cx="777766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042095" y="3443578"/>
            <a:ext cx="7787924" cy="585888"/>
          </a:xfrm>
          <a:prstGeom prst="rect">
            <a:avLst/>
          </a:prstGeom>
        </p:spPr>
        <p:txBody>
          <a:bodyPr wrap="square" lIns="0" tIns="0" rIns="0" bIns="0" anchor="ctr">
            <a:noAutofit/>
          </a:bodyPr>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1854771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042095" y="1092672"/>
            <a:ext cx="7787924" cy="582930"/>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042272" y="1774969"/>
            <a:ext cx="777766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042095" y="1874336"/>
            <a:ext cx="7787924" cy="585888"/>
          </a:xfrm>
          <a:prstGeom prst="rect">
            <a:avLst/>
          </a:prstGeom>
        </p:spPr>
        <p:txBody>
          <a:bodyPr wrap="square" lIns="0" tIns="0" rIns="0" bIns="0" anchor="ctr">
            <a:noAutofit/>
          </a:bodyPr>
          <a:lstStyle>
            <a:lvl1pPr marL="0" indent="0">
              <a:lnSpc>
                <a:spcPts val="1324"/>
              </a:lnSpc>
              <a:spcBef>
                <a:spcPts val="662"/>
              </a:spcBef>
              <a:buNone/>
              <a:defRPr lang="en-US" sz="1176" b="0" kern="1200" spc="0" baseline="0" dirty="0">
                <a:solidFill>
                  <a:schemeClr val="tx1"/>
                </a:solidFill>
                <a:latin typeface="+mn-lt"/>
                <a:ea typeface="+mn-ea"/>
                <a:cs typeface="+mn-cs"/>
              </a:defRPr>
            </a:lvl1pPr>
            <a:lvl2pPr marL="0" marR="0" indent="0" algn="l" defTabSz="685775" rtl="0" eaLnBrk="1" fontAlgn="auto" latinLnBrk="0" hangingPunct="1">
              <a:lnSpc>
                <a:spcPct val="100000"/>
              </a:lnSpc>
              <a:spcBef>
                <a:spcPts val="450"/>
              </a:spcBef>
              <a:spcAft>
                <a:spcPts val="0"/>
              </a:spcAft>
              <a:buClrTx/>
              <a:buSzPct val="90000"/>
              <a:buFont typeface="Arial" panose="020B0604020202020204" pitchFamily="34" charset="0"/>
              <a:buNone/>
              <a:tabLst/>
              <a:defRPr sz="1350" b="0">
                <a:solidFill>
                  <a:schemeClr val="tx1"/>
                </a:solidFill>
              </a:defRPr>
            </a:lvl2pPr>
            <a:lvl3pPr marL="336145" indent="0">
              <a:buNone/>
              <a:defRPr/>
            </a:lvl3pPr>
            <a:lvl4pPr marL="504218" indent="0">
              <a:buNone/>
              <a:defRPr/>
            </a:lvl4pPr>
            <a:lvl5pPr marL="672290" indent="0">
              <a:buNone/>
              <a:defRPr/>
            </a:lvl5pPr>
          </a:lstStyle>
          <a:p>
            <a:pPr marL="0" marR="0" lvl="1" indent="0" algn="l" defTabSz="685775" rtl="0" eaLnBrk="1" fontAlgn="auto" latinLnBrk="0" hangingPunct="1">
              <a:lnSpc>
                <a:spcPct val="100000"/>
              </a:lnSpc>
              <a:spcBef>
                <a:spcPts val="294"/>
              </a:spcBef>
              <a:spcAft>
                <a:spcPts val="441"/>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1156787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313982" y="330371"/>
            <a:ext cx="8516036" cy="546336"/>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313983" y="1092673"/>
            <a:ext cx="2744733" cy="3050702"/>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900"/>
              </a:spcAft>
              <a:buFont typeface="Arial" panose="020B0604020202020204" pitchFamily="34" charset="0"/>
              <a:buNone/>
              <a:defRPr sz="1350"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r>
              <a:rPr lang="en-US" dirty="0"/>
              <a:t>Body copy Segoe UI Regular 14/18. The quick brown fox jumps over the lazy dog. The quick brown fox jumps over the lazy dog. The quick brown fox jumps over the lazy dog.</a:t>
            </a:r>
          </a:p>
          <a:p>
            <a:pPr marL="0" marR="0" lvl="0" indent="0" algn="l" defTabSz="685775"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dirty="0"/>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3227785" y="1092673"/>
            <a:ext cx="5602232" cy="3050703"/>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 uri="{C183D7F6-B498-43B3-948B-1728B52AA6E4}">
                <adec:decorative xmlns:adec="http://schemas.microsoft.com/office/drawing/2017/decorative" val="1"/>
              </a:ext>
            </a:extLst>
          </p:cNvPr>
          <p:cNvSpPr>
            <a:spLocks noGrp="1"/>
          </p:cNvSpPr>
          <p:nvPr>
            <p:ph type="pic" sz="quarter" idx="15" hasCustomPrompt="1"/>
          </p:nvPr>
        </p:nvSpPr>
        <p:spPr>
          <a:xfrm>
            <a:off x="3324226" y="1173097"/>
            <a:ext cx="5415917" cy="2877731"/>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68577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29"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3028950" y="4949171"/>
            <a:ext cx="3086100" cy="103875"/>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675" dirty="0"/>
              <a:t>© Copyright Microsoft Corporation. All rights reserved.</a:t>
            </a:r>
          </a:p>
        </p:txBody>
      </p:sp>
    </p:spTree>
    <p:extLst>
      <p:ext uri="{BB962C8B-B14F-4D97-AF65-F5344CB8AC3E}">
        <p14:creationId xmlns:p14="http://schemas.microsoft.com/office/powerpoint/2010/main" val="3720012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565D4-CFF6-481B-114A-F6DE9458F600}"/>
              </a:ext>
            </a:extLst>
          </p:cNvPr>
          <p:cNvSpPr>
            <a:spLocks noGrp="1"/>
          </p:cNvSpPr>
          <p:nvPr>
            <p:ph type="title"/>
          </p:nvPr>
        </p:nvSpPr>
        <p:spPr/>
        <p:txBody>
          <a:bodyPr/>
          <a:lstStyle/>
          <a:p>
            <a:r>
              <a:rPr lang="en-US"/>
              <a:t>Click to edit Master title style</a:t>
            </a:r>
          </a:p>
        </p:txBody>
      </p:sp>
      <p:cxnSp>
        <p:nvCxnSpPr>
          <p:cNvPr id="3" name="Straight Connector 2">
            <a:extLst>
              <a:ext uri="{FF2B5EF4-FFF2-40B4-BE49-F238E27FC236}">
                <a16:creationId xmlns:a16="http://schemas.microsoft.com/office/drawing/2014/main" id="{1D5F466D-8F54-EB04-1BF8-3F2EC137A32D}"/>
              </a:ext>
              <a:ext uri="{C183D7F6-B498-43B3-948B-1728B52AA6E4}">
                <adec:decorative xmlns:adec="http://schemas.microsoft.com/office/drawing/2017/decorative" val="1"/>
              </a:ext>
            </a:extLst>
          </p:cNvPr>
          <p:cNvCxnSpPr>
            <a:cxnSpLocks/>
          </p:cNvCxnSpPr>
          <p:nvPr userDrawn="1"/>
        </p:nvCxnSpPr>
        <p:spPr>
          <a:xfrm>
            <a:off x="1" y="2683804"/>
            <a:ext cx="9144000" cy="0"/>
          </a:xfrm>
          <a:prstGeom prst="line">
            <a:avLst/>
          </a:prstGeom>
          <a:noFill/>
          <a:ln w="19050">
            <a:solidFill>
              <a:srgbClr val="1392B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 name="Arc 3">
            <a:extLst>
              <a:ext uri="{FF2B5EF4-FFF2-40B4-BE49-F238E27FC236}">
                <a16:creationId xmlns:a16="http://schemas.microsoft.com/office/drawing/2014/main" id="{D4BCE5B7-3582-9B86-B406-EB8F6F28478F}"/>
              </a:ext>
              <a:ext uri="{C183D7F6-B498-43B3-948B-1728B52AA6E4}">
                <adec:decorative xmlns:adec="http://schemas.microsoft.com/office/drawing/2017/decorative" val="1"/>
              </a:ext>
            </a:extLst>
          </p:cNvPr>
          <p:cNvSpPr>
            <a:spLocks/>
          </p:cNvSpPr>
          <p:nvPr userDrawn="1"/>
        </p:nvSpPr>
        <p:spPr bwMode="auto">
          <a:xfrm>
            <a:off x="341996" y="1564358"/>
            <a:ext cx="2396858" cy="2396858"/>
          </a:xfrm>
          <a:prstGeom prst="arc">
            <a:avLst>
              <a:gd name="adj1" fmla="val 11007059"/>
              <a:gd name="adj2" fmla="val 21393524"/>
            </a:avLst>
          </a:prstGeom>
          <a:solidFill>
            <a:schemeClr val="bg1"/>
          </a:solidFill>
          <a:ln w="19050">
            <a:solidFill>
              <a:srgbClr val="1392B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IN" sz="1800">
              <a:gradFill>
                <a:gsLst>
                  <a:gs pos="0">
                    <a:srgbClr val="FFFFFF"/>
                  </a:gs>
                  <a:gs pos="100000">
                    <a:srgbClr val="FFFFFF"/>
                  </a:gs>
                </a:gsLst>
                <a:lin ang="5400000" scaled="0"/>
              </a:gradFill>
              <a:cs typeface="Segoe UI" pitchFamily="34" charset="0"/>
            </a:endParaRPr>
          </a:p>
        </p:txBody>
      </p:sp>
      <p:sp>
        <p:nvSpPr>
          <p:cNvPr id="5" name="Oval 4">
            <a:extLst>
              <a:ext uri="{FF2B5EF4-FFF2-40B4-BE49-F238E27FC236}">
                <a16:creationId xmlns:a16="http://schemas.microsoft.com/office/drawing/2014/main" id="{08EE9644-1DB3-3A0F-866D-19A24176323F}"/>
              </a:ext>
              <a:ext uri="{C183D7F6-B498-43B3-948B-1728B52AA6E4}">
                <adec:decorative xmlns:adec="http://schemas.microsoft.com/office/drawing/2017/decorative" val="1"/>
              </a:ext>
            </a:extLst>
          </p:cNvPr>
          <p:cNvSpPr>
            <a:spLocks/>
          </p:cNvSpPr>
          <p:nvPr userDrawn="1"/>
        </p:nvSpPr>
        <p:spPr bwMode="auto">
          <a:xfrm>
            <a:off x="479370" y="1701733"/>
            <a:ext cx="2122112" cy="2122106"/>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1500">
              <a:solidFill>
                <a:schemeClr val="tx1"/>
              </a:solidFill>
              <a:latin typeface="+mj-lt"/>
            </a:endParaRPr>
          </a:p>
        </p:txBody>
      </p:sp>
      <p:sp>
        <p:nvSpPr>
          <p:cNvPr id="6" name="Arc 5">
            <a:extLst>
              <a:ext uri="{FF2B5EF4-FFF2-40B4-BE49-F238E27FC236}">
                <a16:creationId xmlns:a16="http://schemas.microsoft.com/office/drawing/2014/main" id="{6DBC1E92-CF1C-6F1B-A248-03EDFC7E0616}"/>
              </a:ext>
              <a:ext uri="{C183D7F6-B498-43B3-948B-1728B52AA6E4}">
                <adec:decorative xmlns:adec="http://schemas.microsoft.com/office/drawing/2017/decorative" val="1"/>
              </a:ext>
            </a:extLst>
          </p:cNvPr>
          <p:cNvSpPr>
            <a:spLocks/>
          </p:cNvSpPr>
          <p:nvPr userDrawn="1"/>
        </p:nvSpPr>
        <p:spPr bwMode="auto">
          <a:xfrm>
            <a:off x="3373628" y="1564359"/>
            <a:ext cx="2396745" cy="2396854"/>
          </a:xfrm>
          <a:prstGeom prst="arc">
            <a:avLst>
              <a:gd name="adj1" fmla="val 11001186"/>
              <a:gd name="adj2" fmla="val 21393058"/>
            </a:avLst>
          </a:prstGeom>
          <a:solidFill>
            <a:schemeClr val="bg1"/>
          </a:solidFill>
          <a:ln w="19050">
            <a:solidFill>
              <a:srgbClr val="1392B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IN" sz="1800">
              <a:gradFill>
                <a:gsLst>
                  <a:gs pos="0">
                    <a:srgbClr val="FFFFFF"/>
                  </a:gs>
                  <a:gs pos="100000">
                    <a:srgbClr val="FFFFFF"/>
                  </a:gs>
                </a:gsLst>
                <a:lin ang="5400000" scaled="0"/>
              </a:gradFill>
              <a:cs typeface="Segoe UI" pitchFamily="34" charset="0"/>
            </a:endParaRPr>
          </a:p>
        </p:txBody>
      </p:sp>
      <p:sp>
        <p:nvSpPr>
          <p:cNvPr id="7" name="Oval 6">
            <a:extLst>
              <a:ext uri="{FF2B5EF4-FFF2-40B4-BE49-F238E27FC236}">
                <a16:creationId xmlns:a16="http://schemas.microsoft.com/office/drawing/2014/main" id="{1255B8A6-4E8D-3DE9-D2F3-B367EAD29753}"/>
              </a:ext>
              <a:ext uri="{C183D7F6-B498-43B3-948B-1728B52AA6E4}">
                <adec:decorative xmlns:adec="http://schemas.microsoft.com/office/drawing/2017/decorative" val="1"/>
              </a:ext>
            </a:extLst>
          </p:cNvPr>
          <p:cNvSpPr>
            <a:spLocks/>
          </p:cNvSpPr>
          <p:nvPr userDrawn="1"/>
        </p:nvSpPr>
        <p:spPr bwMode="auto">
          <a:xfrm>
            <a:off x="3510945" y="1701733"/>
            <a:ext cx="2122112" cy="2122106"/>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endParaRPr lang="en-US" sz="1500">
              <a:solidFill>
                <a:schemeClr val="tx1"/>
              </a:solidFill>
              <a:latin typeface="+mj-lt"/>
            </a:endParaRPr>
          </a:p>
        </p:txBody>
      </p:sp>
      <p:sp>
        <p:nvSpPr>
          <p:cNvPr id="8" name="Arc 7">
            <a:extLst>
              <a:ext uri="{FF2B5EF4-FFF2-40B4-BE49-F238E27FC236}">
                <a16:creationId xmlns:a16="http://schemas.microsoft.com/office/drawing/2014/main" id="{EF4055A6-4F6C-0DF1-D87D-FCF2D40F45DD}"/>
              </a:ext>
              <a:ext uri="{C183D7F6-B498-43B3-948B-1728B52AA6E4}">
                <adec:decorative xmlns:adec="http://schemas.microsoft.com/office/drawing/2017/decorative" val="1"/>
              </a:ext>
            </a:extLst>
          </p:cNvPr>
          <p:cNvSpPr>
            <a:spLocks/>
          </p:cNvSpPr>
          <p:nvPr userDrawn="1"/>
        </p:nvSpPr>
        <p:spPr bwMode="auto">
          <a:xfrm>
            <a:off x="6402644" y="1564358"/>
            <a:ext cx="2396583" cy="2396859"/>
          </a:xfrm>
          <a:prstGeom prst="arc">
            <a:avLst>
              <a:gd name="adj1" fmla="val 10999438"/>
              <a:gd name="adj2" fmla="val 21399155"/>
            </a:avLst>
          </a:prstGeom>
          <a:solidFill>
            <a:schemeClr val="bg1"/>
          </a:solidFill>
          <a:ln w="19050">
            <a:solidFill>
              <a:srgbClr val="1392B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IN" sz="1800">
              <a:gradFill>
                <a:gsLst>
                  <a:gs pos="0">
                    <a:srgbClr val="FFFFFF"/>
                  </a:gs>
                  <a:gs pos="100000">
                    <a:srgbClr val="FFFFFF"/>
                  </a:gs>
                </a:gsLst>
                <a:lin ang="5400000" scaled="0"/>
              </a:gradFill>
              <a:cs typeface="Segoe UI" pitchFamily="34" charset="0"/>
            </a:endParaRPr>
          </a:p>
        </p:txBody>
      </p:sp>
      <p:sp>
        <p:nvSpPr>
          <p:cNvPr id="9" name="Oval 8">
            <a:extLst>
              <a:ext uri="{FF2B5EF4-FFF2-40B4-BE49-F238E27FC236}">
                <a16:creationId xmlns:a16="http://schemas.microsoft.com/office/drawing/2014/main" id="{DE5E4E67-46EB-9198-769B-CBB5F317D123}"/>
              </a:ext>
              <a:ext uri="{C183D7F6-B498-43B3-948B-1728B52AA6E4}">
                <adec:decorative xmlns:adec="http://schemas.microsoft.com/office/drawing/2017/decorative" val="1"/>
              </a:ext>
            </a:extLst>
          </p:cNvPr>
          <p:cNvSpPr>
            <a:spLocks/>
          </p:cNvSpPr>
          <p:nvPr userDrawn="1"/>
        </p:nvSpPr>
        <p:spPr bwMode="auto">
          <a:xfrm>
            <a:off x="6542519" y="1701733"/>
            <a:ext cx="2122112" cy="2122106"/>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lvl="0" algn="ctr"/>
            <a:endParaRPr lang="en-US" sz="1500">
              <a:solidFill>
                <a:schemeClr val="tx1"/>
              </a:solidFill>
              <a:latin typeface="+mj-lt"/>
            </a:endParaRPr>
          </a:p>
        </p:txBody>
      </p:sp>
    </p:spTree>
    <p:extLst>
      <p:ext uri="{BB962C8B-B14F-4D97-AF65-F5344CB8AC3E}">
        <p14:creationId xmlns:p14="http://schemas.microsoft.com/office/powerpoint/2010/main" val="2548098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BF9837-BDFD-4774-9328-CA4CBC21124B}" type="datetimeFigureOut">
              <a:rPr lang="en-US" smtClean="0"/>
              <a:t>11/18/2023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F5C912-2DD3-45D5-9CB9-EE78CA1B204B}" type="slidenum">
              <a:rPr lang="en-US" smtClean="0"/>
              <a:t>‹#›</a:t>
            </a:fld>
            <a:endParaRPr lang="en-US"/>
          </a:p>
        </p:txBody>
      </p:sp>
    </p:spTree>
    <p:extLst>
      <p:ext uri="{BB962C8B-B14F-4D97-AF65-F5344CB8AC3E}">
        <p14:creationId xmlns:p14="http://schemas.microsoft.com/office/powerpoint/2010/main" val="2315762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EBF9837-BDFD-4774-9328-CA4CBC21124B}" type="datetimeFigureOut">
              <a:rPr lang="en-US" smtClean="0"/>
              <a:t>11/18/2023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F5C912-2DD3-45D5-9CB9-EE78CA1B204B}" type="slidenum">
              <a:rPr lang="en-US" smtClean="0"/>
              <a:t>‹#›</a:t>
            </a:fld>
            <a:endParaRPr lang="en-US"/>
          </a:p>
        </p:txBody>
      </p:sp>
    </p:spTree>
    <p:extLst>
      <p:ext uri="{BB962C8B-B14F-4D97-AF65-F5344CB8AC3E}">
        <p14:creationId xmlns:p14="http://schemas.microsoft.com/office/powerpoint/2010/main" val="1472490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EBF9837-BDFD-4774-9328-CA4CBC21124B}" type="datetimeFigureOut">
              <a:rPr lang="en-US" smtClean="0"/>
              <a:t>11/18/2023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F5C912-2DD3-45D5-9CB9-EE78CA1B204B}" type="slidenum">
              <a:rPr lang="en-US" smtClean="0"/>
              <a:t>‹#›</a:t>
            </a:fld>
            <a:endParaRPr lang="en-US"/>
          </a:p>
        </p:txBody>
      </p:sp>
    </p:spTree>
    <p:extLst>
      <p:ext uri="{BB962C8B-B14F-4D97-AF65-F5344CB8AC3E}">
        <p14:creationId xmlns:p14="http://schemas.microsoft.com/office/powerpoint/2010/main" val="2713654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EBF9837-BDFD-4774-9328-CA4CBC21124B}" type="datetimeFigureOut">
              <a:rPr lang="en-US" smtClean="0"/>
              <a:t>11/18/2023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BF5C912-2DD3-45D5-9CB9-EE78CA1B204B}" type="slidenum">
              <a:rPr lang="en-US" smtClean="0"/>
              <a:t>‹#›</a:t>
            </a:fld>
            <a:endParaRPr lang="en-US"/>
          </a:p>
        </p:txBody>
      </p:sp>
    </p:spTree>
    <p:extLst>
      <p:ext uri="{BB962C8B-B14F-4D97-AF65-F5344CB8AC3E}">
        <p14:creationId xmlns:p14="http://schemas.microsoft.com/office/powerpoint/2010/main" val="2214091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BF9837-BDFD-4774-9328-CA4CBC21124B}" type="datetimeFigureOut">
              <a:rPr lang="en-US" smtClean="0"/>
              <a:t>11/18/2023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BF5C912-2DD3-45D5-9CB9-EE78CA1B204B}" type="slidenum">
              <a:rPr lang="en-US" smtClean="0"/>
              <a:t>‹#›</a:t>
            </a:fld>
            <a:endParaRPr lang="en-US"/>
          </a:p>
        </p:txBody>
      </p:sp>
    </p:spTree>
    <p:extLst>
      <p:ext uri="{BB962C8B-B14F-4D97-AF65-F5344CB8AC3E}">
        <p14:creationId xmlns:p14="http://schemas.microsoft.com/office/powerpoint/2010/main" val="1686026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EBF9837-BDFD-4774-9328-CA4CBC21124B}" type="datetimeFigureOut">
              <a:rPr lang="en-US" smtClean="0"/>
              <a:t>11/18/2023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F5C912-2DD3-45D5-9CB9-EE78CA1B204B}" type="slidenum">
              <a:rPr lang="en-US" smtClean="0"/>
              <a:t>‹#›</a:t>
            </a:fld>
            <a:endParaRPr lang="en-US"/>
          </a:p>
        </p:txBody>
      </p:sp>
    </p:spTree>
    <p:extLst>
      <p:ext uri="{BB962C8B-B14F-4D97-AF65-F5344CB8AC3E}">
        <p14:creationId xmlns:p14="http://schemas.microsoft.com/office/powerpoint/2010/main" val="3607984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EBF9837-BDFD-4774-9328-CA4CBC21124B}" type="datetimeFigureOut">
              <a:rPr lang="en-US" smtClean="0"/>
              <a:t>11/18/2023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F5C912-2DD3-45D5-9CB9-EE78CA1B204B}" type="slidenum">
              <a:rPr lang="en-US" smtClean="0"/>
              <a:t>‹#›</a:t>
            </a:fld>
            <a:endParaRPr lang="en-US"/>
          </a:p>
        </p:txBody>
      </p:sp>
    </p:spTree>
    <p:extLst>
      <p:ext uri="{BB962C8B-B14F-4D97-AF65-F5344CB8AC3E}">
        <p14:creationId xmlns:p14="http://schemas.microsoft.com/office/powerpoint/2010/main" val="2553479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EBF9837-BDFD-4774-9328-CA4CBC21124B}" type="datetimeFigureOut">
              <a:rPr lang="en-US" smtClean="0"/>
              <a:t>11/18/2023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BF5C912-2DD3-45D5-9CB9-EE78CA1B204B}" type="slidenum">
              <a:rPr lang="en-US" smtClean="0"/>
              <a:t>‹#›</a:t>
            </a:fld>
            <a:endParaRPr lang="en-US"/>
          </a:p>
        </p:txBody>
      </p:sp>
    </p:spTree>
    <p:extLst>
      <p:ext uri="{BB962C8B-B14F-4D97-AF65-F5344CB8AC3E}">
        <p14:creationId xmlns:p14="http://schemas.microsoft.com/office/powerpoint/2010/main" val="3748344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4" r:id="rId12"/>
    <p:sldLayoutId id="2147483666" r:id="rId13"/>
    <p:sldLayoutId id="2147483667" r:id="rId14"/>
    <p:sldLayoutId id="2147483668" r:id="rId15"/>
    <p:sldLayoutId id="2147483670" r:id="rId16"/>
    <p:sldLayoutId id="2147483671" r:id="rId17"/>
    <p:sldLayoutId id="2147483672" r:id="rId18"/>
    <p:sldLayoutId id="2147483674" r:id="rId19"/>
    <p:sldLayoutId id="2147483678" r:id="rId20"/>
    <p:sldLayoutId id="2147483680" r:id="rId21"/>
    <p:sldLayoutId id="2147483681" r:id="rId22"/>
    <p:sldLayoutId id="2147483682" r:id="rId23"/>
    <p:sldLayoutId id="2147483683" r:id="rId24"/>
    <p:sldLayoutId id="2147483684" r:id="rId25"/>
  </p:sldLayoutIdLst>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8.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Box 8"/>
          <p:cNvSpPr txBox="1"/>
          <p:nvPr/>
        </p:nvSpPr>
        <p:spPr>
          <a:xfrm>
            <a:off x="152400" y="1749579"/>
            <a:ext cx="5977969" cy="1492716"/>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B4B4B4"/>
              </a:solidFill>
              <a:effectLst/>
              <a:uLnTx/>
              <a:uFillTx/>
              <a:latin typeface="Conthrax Sb"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B4B4B4"/>
                </a:solidFill>
                <a:effectLst/>
                <a:uLnTx/>
                <a:uFillTx/>
                <a:latin typeface="Conthrax Sb" pitchFamily="34" charset="0"/>
                <a:ea typeface="+mn-ea"/>
                <a:cs typeface="+mn-cs"/>
              </a:rPr>
              <a:t>SESSION 01</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46DDD9"/>
                </a:solidFill>
                <a:effectLst/>
                <a:uLnTx/>
                <a:uFillTx/>
                <a:latin typeface="Conthrax Sb" pitchFamily="34" charset="0"/>
                <a:ea typeface="+mn-ea"/>
                <a:cs typeface="+mn-cs"/>
              </a:rPr>
              <a:t>Overview of the Different Modules of Microsoft Dynamics 365</a:t>
            </a:r>
            <a:endParaRPr kumimoji="0" lang="en-US" sz="2400" b="0" i="0" u="none" strike="noStrike" kern="1200" cap="none" spc="0" normalizeH="0" baseline="0" noProof="0" dirty="0">
              <a:ln>
                <a:noFill/>
              </a:ln>
              <a:solidFill>
                <a:srgbClr val="46DDD9"/>
              </a:solidFill>
              <a:effectLst/>
              <a:uLnTx/>
              <a:uFillTx/>
              <a:latin typeface="Conthrax Sb" pitchFamily="34" charset="0"/>
              <a:ea typeface="+mn-ea"/>
              <a:cs typeface="+mn-cs"/>
            </a:endParaRPr>
          </a:p>
        </p:txBody>
      </p:sp>
      <p:sp>
        <p:nvSpPr>
          <p:cNvPr id="2" name="TextBox 1">
            <a:extLst>
              <a:ext uri="{FF2B5EF4-FFF2-40B4-BE49-F238E27FC236}">
                <a16:creationId xmlns:a16="http://schemas.microsoft.com/office/drawing/2014/main" id="{FC8E3B29-C426-6766-7DC8-F3BACA99AEAF}"/>
              </a:ext>
            </a:extLst>
          </p:cNvPr>
          <p:cNvSpPr txBox="1"/>
          <p:nvPr/>
        </p:nvSpPr>
        <p:spPr>
          <a:xfrm>
            <a:off x="4572000" y="238125"/>
            <a:ext cx="4295775"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6DDD9"/>
                </a:solidFill>
                <a:effectLst/>
                <a:uLnTx/>
                <a:uFillTx/>
                <a:latin typeface="Calibri"/>
                <a:ea typeface="+mn-ea"/>
                <a:cs typeface="+mn-cs"/>
              </a:rPr>
              <a:t> </a:t>
            </a:r>
            <a:endParaRPr kumimoji="0" lang="en-US" sz="1800" b="0" i="0" u="none" strike="noStrike" kern="1200" cap="none" spc="0" normalizeH="0" baseline="0" noProof="0" dirty="0">
              <a:ln>
                <a:noFill/>
              </a:ln>
              <a:solidFill>
                <a:srgbClr val="B4B4B4"/>
              </a:solidFill>
              <a:effectLst/>
              <a:uLnTx/>
              <a:uFillTx/>
              <a:latin typeface="Conthrax Sb" pitchFamily="34" charset="0"/>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dirty="0">
              <a:ln>
                <a:noFill/>
              </a:ln>
              <a:solidFill>
                <a:srgbClr val="46DDD9"/>
              </a:solidFill>
              <a:effectLst/>
              <a:uLnTx/>
              <a:uFillTx/>
              <a:latin typeface="Calibri"/>
              <a:ea typeface="+mn-ea"/>
              <a:cs typeface="+mn-cs"/>
            </a:endParaRPr>
          </a:p>
        </p:txBody>
      </p:sp>
    </p:spTree>
    <p:extLst>
      <p:ext uri="{BB962C8B-B14F-4D97-AF65-F5344CB8AC3E}">
        <p14:creationId xmlns:p14="http://schemas.microsoft.com/office/powerpoint/2010/main" val="3817754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1EA55-3858-4CFA-8618-6599FC64E0DD}"/>
              </a:ext>
            </a:extLst>
          </p:cNvPr>
          <p:cNvSpPr>
            <a:spLocks noGrp="1"/>
          </p:cNvSpPr>
          <p:nvPr>
            <p:ph type="title"/>
          </p:nvPr>
        </p:nvSpPr>
        <p:spPr/>
        <p:txBody>
          <a:bodyPr>
            <a:normAutofit fontScale="90000"/>
          </a:bodyPr>
          <a:lstStyle/>
          <a:p>
            <a:r>
              <a:rPr lang="en-US" dirty="0"/>
              <a:t>Work with leads in Dynamics 365 Sales</a:t>
            </a:r>
          </a:p>
        </p:txBody>
      </p:sp>
      <p:pic>
        <p:nvPicPr>
          <p:cNvPr id="4" name="Picture 3" descr="Timeline&#10;&#10;Description automatically generated">
            <a:extLst>
              <a:ext uri="{FF2B5EF4-FFF2-40B4-BE49-F238E27FC236}">
                <a16:creationId xmlns:a16="http://schemas.microsoft.com/office/drawing/2014/main" id="{A72765CD-D0BD-489F-B0C0-32FA79500B27}"/>
              </a:ext>
            </a:extLst>
          </p:cNvPr>
          <p:cNvPicPr>
            <a:picLocks noChangeAspect="1"/>
          </p:cNvPicPr>
          <p:nvPr/>
        </p:nvPicPr>
        <p:blipFill>
          <a:blip r:embed="rId3"/>
          <a:stretch>
            <a:fillRect/>
          </a:stretch>
        </p:blipFill>
        <p:spPr>
          <a:xfrm>
            <a:off x="1058862" y="1077367"/>
            <a:ext cx="7026276" cy="3847209"/>
          </a:xfrm>
          <a:prstGeom prst="rect">
            <a:avLst/>
          </a:prstGeom>
        </p:spPr>
      </p:pic>
    </p:spTree>
    <p:extLst>
      <p:ext uri="{BB962C8B-B14F-4D97-AF65-F5344CB8AC3E}">
        <p14:creationId xmlns:p14="http://schemas.microsoft.com/office/powerpoint/2010/main" val="2042036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81DD3-2F7D-45D9-903A-815E4588A2C2}"/>
              </a:ext>
            </a:extLst>
          </p:cNvPr>
          <p:cNvSpPr>
            <a:spLocks noGrp="1"/>
          </p:cNvSpPr>
          <p:nvPr>
            <p:ph type="title"/>
          </p:nvPr>
        </p:nvSpPr>
        <p:spPr/>
        <p:txBody>
          <a:bodyPr>
            <a:normAutofit/>
          </a:bodyPr>
          <a:lstStyle/>
          <a:p>
            <a:r>
              <a:rPr lang="en-US" sz="4000" dirty="0"/>
              <a:t>Opportunity management lifecycle</a:t>
            </a:r>
          </a:p>
        </p:txBody>
      </p:sp>
      <p:sp>
        <p:nvSpPr>
          <p:cNvPr id="42" name="Rectangle 41">
            <a:extLst>
              <a:ext uri="{FF2B5EF4-FFF2-40B4-BE49-F238E27FC236}">
                <a16:creationId xmlns:a16="http://schemas.microsoft.com/office/drawing/2014/main" id="{FDF4BCB3-D6BD-49B4-82D1-179AE26374F5}"/>
              </a:ext>
              <a:ext uri="{C183D7F6-B498-43B3-948B-1728B52AA6E4}">
                <adec:decorative xmlns:adec="http://schemas.microsoft.com/office/drawing/2017/decorative" val="1"/>
              </a:ext>
            </a:extLst>
          </p:cNvPr>
          <p:cNvSpPr/>
          <p:nvPr/>
        </p:nvSpPr>
        <p:spPr bwMode="auto">
          <a:xfrm>
            <a:off x="441197" y="885825"/>
            <a:ext cx="8263889" cy="381595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pic>
        <p:nvPicPr>
          <p:cNvPr id="43" name="Picture 42" descr="A picture of a diagram showing Opportunity lifecycle">
            <a:extLst>
              <a:ext uri="{FF2B5EF4-FFF2-40B4-BE49-F238E27FC236}">
                <a16:creationId xmlns:a16="http://schemas.microsoft.com/office/drawing/2014/main" id="{2FAAE3A6-7BE3-4B11-9410-87C097FD87FE}"/>
              </a:ext>
            </a:extLst>
          </p:cNvPr>
          <p:cNvPicPr>
            <a:picLocks noChangeAspect="1"/>
          </p:cNvPicPr>
          <p:nvPr/>
        </p:nvPicPr>
        <p:blipFill>
          <a:blip r:embed="rId3"/>
          <a:stretch>
            <a:fillRect/>
          </a:stretch>
        </p:blipFill>
        <p:spPr>
          <a:xfrm>
            <a:off x="823777" y="1108874"/>
            <a:ext cx="7498730" cy="3369856"/>
          </a:xfrm>
          <a:prstGeom prst="rect">
            <a:avLst/>
          </a:prstGeom>
        </p:spPr>
      </p:pic>
    </p:spTree>
    <p:extLst>
      <p:ext uri="{BB962C8B-B14F-4D97-AF65-F5344CB8AC3E}">
        <p14:creationId xmlns:p14="http://schemas.microsoft.com/office/powerpoint/2010/main" val="2426536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909CA-064A-4097-A928-618FA07F9DA5}"/>
              </a:ext>
            </a:extLst>
          </p:cNvPr>
          <p:cNvSpPr>
            <a:spLocks noGrp="1"/>
          </p:cNvSpPr>
          <p:nvPr>
            <p:ph type="title"/>
          </p:nvPr>
        </p:nvSpPr>
        <p:spPr/>
        <p:txBody>
          <a:bodyPr/>
          <a:lstStyle/>
          <a:p>
            <a:r>
              <a:rPr lang="en-US" dirty="0"/>
              <a:t>Product lifecycle </a:t>
            </a:r>
          </a:p>
        </p:txBody>
      </p:sp>
      <p:sp>
        <p:nvSpPr>
          <p:cNvPr id="13" name="Rectangle 12">
            <a:extLst>
              <a:ext uri="{FF2B5EF4-FFF2-40B4-BE49-F238E27FC236}">
                <a16:creationId xmlns:a16="http://schemas.microsoft.com/office/drawing/2014/main" id="{536813D8-6993-40EC-8774-F6850C2F4BA2}"/>
              </a:ext>
              <a:ext uri="{C183D7F6-B498-43B3-948B-1728B52AA6E4}">
                <adec:decorative xmlns:adec="http://schemas.microsoft.com/office/drawing/2017/decorative" val="1"/>
              </a:ext>
            </a:extLst>
          </p:cNvPr>
          <p:cNvSpPr/>
          <p:nvPr/>
        </p:nvSpPr>
        <p:spPr bwMode="auto">
          <a:xfrm>
            <a:off x="440056" y="1682356"/>
            <a:ext cx="8263889" cy="1778789"/>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16" name="Arrow: Pentagon 15">
            <a:extLst>
              <a:ext uri="{FF2B5EF4-FFF2-40B4-BE49-F238E27FC236}">
                <a16:creationId xmlns:a16="http://schemas.microsoft.com/office/drawing/2014/main" id="{2BC22031-A927-4CC6-90B0-F7A9287BCAA4}"/>
              </a:ext>
            </a:extLst>
          </p:cNvPr>
          <p:cNvSpPr/>
          <p:nvPr/>
        </p:nvSpPr>
        <p:spPr>
          <a:xfrm>
            <a:off x="577967" y="2198750"/>
            <a:ext cx="1699243" cy="746002"/>
          </a:xfrm>
          <a:prstGeom prst="homePlate">
            <a:avLst>
              <a:gd name="adj" fmla="val 27017"/>
            </a:avLst>
          </a:prstGeom>
          <a:solidFill>
            <a:schemeClr val="tx2">
              <a:lumMod val="50000"/>
            </a:schemeClr>
          </a:solidFill>
          <a:ln>
            <a:noFill/>
          </a:ln>
        </p:spPr>
        <p:style>
          <a:lnRef idx="2">
            <a:schemeClr val="lt1">
              <a:hueOff val="0"/>
              <a:satOff val="0"/>
              <a:lumOff val="0"/>
              <a:alphaOff val="0"/>
            </a:schemeClr>
          </a:lnRef>
          <a:fillRef idx="1">
            <a:schemeClr val="accent2">
              <a:shade val="80000"/>
              <a:hueOff val="-28585"/>
              <a:satOff val="-7147"/>
              <a:lumOff val="10303"/>
              <a:alphaOff val="0"/>
            </a:schemeClr>
          </a:fillRef>
          <a:effectRef idx="0">
            <a:schemeClr val="accent2">
              <a:shade val="80000"/>
              <a:hueOff val="-28585"/>
              <a:satOff val="-7147"/>
              <a:lumOff val="10303"/>
              <a:alphaOff val="0"/>
            </a:schemeClr>
          </a:effectRef>
          <a:fontRef idx="minor">
            <a:schemeClr val="lt1"/>
          </a:fontRef>
        </p:style>
        <p:txBody>
          <a:bodyPr spcFirstLastPara="0" vert="horz" wrap="square" lIns="68580" tIns="34290" rIns="68580" bIns="34290" numCol="1" spcCol="1270" anchor="ctr" anchorCtr="0">
            <a:noAutofit/>
          </a:bodyPr>
          <a:lstStyle/>
          <a:p>
            <a:pPr algn="ctr" defTabSz="533400">
              <a:lnSpc>
                <a:spcPct val="90000"/>
              </a:lnSpc>
              <a:spcBef>
                <a:spcPct val="0"/>
              </a:spcBef>
              <a:spcAft>
                <a:spcPct val="35000"/>
              </a:spcAft>
            </a:pPr>
            <a:r>
              <a:rPr lang="en-GB" sz="1500" dirty="0">
                <a:latin typeface="+mj-lt"/>
              </a:rPr>
              <a:t>Create</a:t>
            </a:r>
          </a:p>
        </p:txBody>
      </p:sp>
      <p:sp>
        <p:nvSpPr>
          <p:cNvPr id="19" name="Arrow: Chevron 18">
            <a:extLst>
              <a:ext uri="{FF2B5EF4-FFF2-40B4-BE49-F238E27FC236}">
                <a16:creationId xmlns:a16="http://schemas.microsoft.com/office/drawing/2014/main" id="{B06F1725-8217-4F34-90EE-A72418434CB9}"/>
              </a:ext>
            </a:extLst>
          </p:cNvPr>
          <p:cNvSpPr/>
          <p:nvPr/>
        </p:nvSpPr>
        <p:spPr>
          <a:xfrm>
            <a:off x="2137805" y="2198750"/>
            <a:ext cx="1591742" cy="746002"/>
          </a:xfrm>
          <a:prstGeom prst="chevron">
            <a:avLst>
              <a:gd name="adj" fmla="val 26017"/>
            </a:avLst>
          </a:prstGeom>
          <a:solidFill>
            <a:schemeClr val="tx2">
              <a:lumMod val="75000"/>
            </a:schemeClr>
          </a:solidFill>
          <a:ln>
            <a:noFill/>
          </a:ln>
        </p:spPr>
        <p:style>
          <a:lnRef idx="2">
            <a:schemeClr val="lt1">
              <a:hueOff val="0"/>
              <a:satOff val="0"/>
              <a:lumOff val="0"/>
              <a:alphaOff val="0"/>
            </a:schemeClr>
          </a:lnRef>
          <a:fillRef idx="1">
            <a:schemeClr val="accent2">
              <a:shade val="80000"/>
              <a:hueOff val="-57171"/>
              <a:satOff val="-14293"/>
              <a:lumOff val="20607"/>
              <a:alphaOff val="0"/>
            </a:schemeClr>
          </a:fillRef>
          <a:effectRef idx="0">
            <a:schemeClr val="accent2">
              <a:shade val="80000"/>
              <a:hueOff val="-57171"/>
              <a:satOff val="-14293"/>
              <a:lumOff val="20607"/>
              <a:alphaOff val="0"/>
            </a:schemeClr>
          </a:effectRef>
          <a:fontRef idx="minor">
            <a:schemeClr val="lt1"/>
          </a:fontRef>
        </p:style>
        <p:txBody>
          <a:bodyPr spcFirstLastPara="0" vert="horz" wrap="square" lIns="68580" tIns="34290" rIns="68580" bIns="34290" numCol="1" spcCol="1270" anchor="ctr" anchorCtr="0">
            <a:noAutofit/>
          </a:bodyPr>
          <a:lstStyle/>
          <a:p>
            <a:pPr algn="ctr" defTabSz="533400">
              <a:lnSpc>
                <a:spcPct val="90000"/>
              </a:lnSpc>
              <a:spcBef>
                <a:spcPct val="0"/>
              </a:spcBef>
              <a:spcAft>
                <a:spcPct val="35000"/>
              </a:spcAft>
            </a:pPr>
            <a:r>
              <a:rPr lang="en-GB" sz="1500" dirty="0">
                <a:latin typeface="+mj-lt"/>
              </a:rPr>
              <a:t>Revise</a:t>
            </a:r>
          </a:p>
        </p:txBody>
      </p:sp>
      <p:sp>
        <p:nvSpPr>
          <p:cNvPr id="20" name="Arrow: Chevron 19">
            <a:extLst>
              <a:ext uri="{FF2B5EF4-FFF2-40B4-BE49-F238E27FC236}">
                <a16:creationId xmlns:a16="http://schemas.microsoft.com/office/drawing/2014/main" id="{1719ECE3-ECA3-4E10-B160-8EF9051E40E7}"/>
              </a:ext>
            </a:extLst>
          </p:cNvPr>
          <p:cNvSpPr/>
          <p:nvPr/>
        </p:nvSpPr>
        <p:spPr>
          <a:xfrm>
            <a:off x="3590143" y="2198750"/>
            <a:ext cx="1995898" cy="746002"/>
          </a:xfrm>
          <a:prstGeom prst="chevron">
            <a:avLst>
              <a:gd name="adj" fmla="val 26017"/>
            </a:avLst>
          </a:prstGeom>
          <a:solidFill>
            <a:schemeClr val="accent1">
              <a:lumMod val="50000"/>
            </a:schemeClr>
          </a:solidFill>
          <a:ln>
            <a:noFill/>
          </a:ln>
        </p:spPr>
        <p:style>
          <a:lnRef idx="2">
            <a:schemeClr val="lt1">
              <a:hueOff val="0"/>
              <a:satOff val="0"/>
              <a:lumOff val="0"/>
              <a:alphaOff val="0"/>
            </a:schemeClr>
          </a:lnRef>
          <a:fillRef idx="1">
            <a:schemeClr val="accent2">
              <a:shade val="80000"/>
              <a:hueOff val="-57171"/>
              <a:satOff val="-14293"/>
              <a:lumOff val="20607"/>
              <a:alphaOff val="0"/>
            </a:schemeClr>
          </a:fillRef>
          <a:effectRef idx="0">
            <a:schemeClr val="accent2">
              <a:shade val="80000"/>
              <a:hueOff val="-57171"/>
              <a:satOff val="-14293"/>
              <a:lumOff val="20607"/>
              <a:alphaOff val="0"/>
            </a:schemeClr>
          </a:effectRef>
          <a:fontRef idx="minor">
            <a:schemeClr val="lt1"/>
          </a:fontRef>
        </p:style>
        <p:txBody>
          <a:bodyPr spcFirstLastPara="0" vert="horz" wrap="square" lIns="68580" tIns="34290" rIns="68580" bIns="34290" numCol="1" spcCol="1270" anchor="ctr" anchorCtr="0">
            <a:noAutofit/>
          </a:bodyPr>
          <a:lstStyle/>
          <a:p>
            <a:pPr algn="ctr" defTabSz="533400">
              <a:lnSpc>
                <a:spcPct val="90000"/>
              </a:lnSpc>
              <a:spcBef>
                <a:spcPct val="0"/>
              </a:spcBef>
              <a:spcAft>
                <a:spcPct val="35000"/>
              </a:spcAft>
            </a:pPr>
            <a:r>
              <a:rPr lang="en-GB" sz="1500" dirty="0">
                <a:latin typeface="+mj-lt"/>
              </a:rPr>
              <a:t>Revert</a:t>
            </a:r>
          </a:p>
        </p:txBody>
      </p:sp>
      <p:sp>
        <p:nvSpPr>
          <p:cNvPr id="21" name="Arrow: Chevron 20">
            <a:extLst>
              <a:ext uri="{FF2B5EF4-FFF2-40B4-BE49-F238E27FC236}">
                <a16:creationId xmlns:a16="http://schemas.microsoft.com/office/drawing/2014/main" id="{D4CE41D8-9660-48E4-8954-013136F7A7BD}"/>
              </a:ext>
            </a:extLst>
          </p:cNvPr>
          <p:cNvSpPr/>
          <p:nvPr/>
        </p:nvSpPr>
        <p:spPr>
          <a:xfrm>
            <a:off x="5446636" y="2198750"/>
            <a:ext cx="1559560" cy="746002"/>
          </a:xfrm>
          <a:prstGeom prst="chevron">
            <a:avLst>
              <a:gd name="adj" fmla="val 26017"/>
            </a:avLst>
          </a:prstGeom>
          <a:solidFill>
            <a:schemeClr val="accent1">
              <a:lumMod val="75000"/>
            </a:schemeClr>
          </a:solidFill>
          <a:ln>
            <a:noFill/>
          </a:ln>
        </p:spPr>
        <p:style>
          <a:lnRef idx="2">
            <a:schemeClr val="lt1">
              <a:hueOff val="0"/>
              <a:satOff val="0"/>
              <a:lumOff val="0"/>
              <a:alphaOff val="0"/>
            </a:schemeClr>
          </a:lnRef>
          <a:fillRef idx="1">
            <a:schemeClr val="accent2">
              <a:shade val="80000"/>
              <a:hueOff val="-57171"/>
              <a:satOff val="-14293"/>
              <a:lumOff val="20607"/>
              <a:alphaOff val="0"/>
            </a:schemeClr>
          </a:fillRef>
          <a:effectRef idx="0">
            <a:schemeClr val="accent2">
              <a:shade val="80000"/>
              <a:hueOff val="-57171"/>
              <a:satOff val="-14293"/>
              <a:lumOff val="20607"/>
              <a:alphaOff val="0"/>
            </a:schemeClr>
          </a:effectRef>
          <a:fontRef idx="minor">
            <a:schemeClr val="lt1"/>
          </a:fontRef>
        </p:style>
        <p:txBody>
          <a:bodyPr spcFirstLastPara="0" vert="horz" wrap="square" lIns="68580" tIns="34290" rIns="68580" bIns="34290" numCol="1" spcCol="1270" anchor="ctr" anchorCtr="0">
            <a:noAutofit/>
          </a:bodyPr>
          <a:lstStyle/>
          <a:p>
            <a:pPr algn="ctr" defTabSz="533400">
              <a:lnSpc>
                <a:spcPct val="90000"/>
              </a:lnSpc>
              <a:spcBef>
                <a:spcPct val="0"/>
              </a:spcBef>
              <a:spcAft>
                <a:spcPct val="35000"/>
              </a:spcAft>
            </a:pPr>
            <a:r>
              <a:rPr lang="en-GB" sz="1500" dirty="0">
                <a:latin typeface="+mj-lt"/>
              </a:rPr>
              <a:t>Clone</a:t>
            </a:r>
          </a:p>
        </p:txBody>
      </p:sp>
      <p:sp>
        <p:nvSpPr>
          <p:cNvPr id="22" name="Arrow: Chevron 21">
            <a:extLst>
              <a:ext uri="{FF2B5EF4-FFF2-40B4-BE49-F238E27FC236}">
                <a16:creationId xmlns:a16="http://schemas.microsoft.com/office/drawing/2014/main" id="{DACC00CC-781C-4D8F-B02A-9902F4BBF73A}"/>
              </a:ext>
            </a:extLst>
          </p:cNvPr>
          <p:cNvSpPr/>
          <p:nvPr/>
        </p:nvSpPr>
        <p:spPr>
          <a:xfrm>
            <a:off x="6866792" y="2198750"/>
            <a:ext cx="1699243" cy="746002"/>
          </a:xfrm>
          <a:prstGeom prst="chevron">
            <a:avLst>
              <a:gd name="adj" fmla="val 26017"/>
            </a:avLst>
          </a:prstGeom>
          <a:solidFill>
            <a:schemeClr val="accent1"/>
          </a:solidFill>
          <a:ln>
            <a:noFill/>
          </a:ln>
        </p:spPr>
        <p:style>
          <a:lnRef idx="2">
            <a:schemeClr val="lt1">
              <a:hueOff val="0"/>
              <a:satOff val="0"/>
              <a:lumOff val="0"/>
              <a:alphaOff val="0"/>
            </a:schemeClr>
          </a:lnRef>
          <a:fillRef idx="1">
            <a:schemeClr val="accent2">
              <a:shade val="80000"/>
              <a:hueOff val="-85756"/>
              <a:satOff val="-21440"/>
              <a:lumOff val="30910"/>
              <a:alphaOff val="0"/>
            </a:schemeClr>
          </a:fillRef>
          <a:effectRef idx="0">
            <a:schemeClr val="accent2">
              <a:shade val="80000"/>
              <a:hueOff val="-85756"/>
              <a:satOff val="-21440"/>
              <a:lumOff val="30910"/>
              <a:alphaOff val="0"/>
            </a:schemeClr>
          </a:effectRef>
          <a:fontRef idx="minor">
            <a:schemeClr val="lt1"/>
          </a:fontRef>
        </p:style>
        <p:txBody>
          <a:bodyPr spcFirstLastPara="0" vert="horz" wrap="square" lIns="68580" tIns="34290" rIns="68580" bIns="34290" numCol="1" spcCol="1270" anchor="ctr" anchorCtr="0">
            <a:noAutofit/>
          </a:bodyPr>
          <a:lstStyle/>
          <a:p>
            <a:pPr algn="ctr" defTabSz="533400">
              <a:lnSpc>
                <a:spcPct val="90000"/>
              </a:lnSpc>
              <a:spcBef>
                <a:spcPct val="0"/>
              </a:spcBef>
              <a:spcAft>
                <a:spcPct val="35000"/>
              </a:spcAft>
            </a:pPr>
            <a:r>
              <a:rPr lang="en-GB" sz="1500" dirty="0">
                <a:latin typeface="+mj-lt"/>
              </a:rPr>
              <a:t>Retire</a:t>
            </a:r>
          </a:p>
        </p:txBody>
      </p:sp>
    </p:spTree>
    <p:extLst>
      <p:ext uri="{BB962C8B-B14F-4D97-AF65-F5344CB8AC3E}">
        <p14:creationId xmlns:p14="http://schemas.microsoft.com/office/powerpoint/2010/main" val="317518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1E809-03A5-4B2B-AF3A-F1A9FA9C619E}"/>
              </a:ext>
            </a:extLst>
          </p:cNvPr>
          <p:cNvSpPr>
            <a:spLocks noGrp="1"/>
          </p:cNvSpPr>
          <p:nvPr>
            <p:ph type="title"/>
          </p:nvPr>
        </p:nvSpPr>
        <p:spPr/>
        <p:txBody>
          <a:bodyPr/>
          <a:lstStyle/>
          <a:p>
            <a:r>
              <a:rPr lang="en-US" dirty="0"/>
              <a:t>Product families</a:t>
            </a:r>
          </a:p>
        </p:txBody>
      </p:sp>
      <p:pic>
        <p:nvPicPr>
          <p:cNvPr id="3074" name="Picture 2" descr="Product family example. Televisions (parent product family) above Smart TVs, 4K UHD TVs, and LED TVs (child product families). Each child product family has one or more child products or child bundles below it.">
            <a:extLst>
              <a:ext uri="{FF2B5EF4-FFF2-40B4-BE49-F238E27FC236}">
                <a16:creationId xmlns:a16="http://schemas.microsoft.com/office/drawing/2014/main" id="{E782A4B9-10AA-93B1-51E6-C6F8B6DC5EA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830" y="1130672"/>
            <a:ext cx="7448341" cy="3392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5422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DCE76-118C-85B3-1AC3-E8D8C9CAB4AD}"/>
              </a:ext>
            </a:extLst>
          </p:cNvPr>
          <p:cNvSpPr>
            <a:spLocks noGrp="1"/>
          </p:cNvSpPr>
          <p:nvPr>
            <p:ph type="title"/>
          </p:nvPr>
        </p:nvSpPr>
        <p:spPr>
          <a:xfrm>
            <a:off x="317915" y="253203"/>
            <a:ext cx="7399469" cy="372037"/>
          </a:xfrm>
        </p:spPr>
        <p:txBody>
          <a:bodyPr>
            <a:normAutofit fontScale="90000"/>
          </a:bodyPr>
          <a:lstStyle/>
          <a:p>
            <a:r>
              <a:rPr lang="en-US" dirty="0"/>
              <a:t>View a product hierarchy</a:t>
            </a:r>
          </a:p>
        </p:txBody>
      </p:sp>
      <p:pic>
        <p:nvPicPr>
          <p:cNvPr id="4098" name="Picture 2" descr="Product hierarchy with product families in red, product bundles in green, and individual products in blue.">
            <a:extLst>
              <a:ext uri="{FF2B5EF4-FFF2-40B4-BE49-F238E27FC236}">
                <a16:creationId xmlns:a16="http://schemas.microsoft.com/office/drawing/2014/main" id="{41C1730D-D470-4489-19DF-0FBE9D526B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6140" y="806533"/>
            <a:ext cx="5951721" cy="4028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7486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E5C9E-DB5B-DF29-4EC7-6D4A5D7FEE22}"/>
              </a:ext>
            </a:extLst>
          </p:cNvPr>
          <p:cNvSpPr>
            <a:spLocks noGrp="1"/>
          </p:cNvSpPr>
          <p:nvPr>
            <p:ph type="title"/>
          </p:nvPr>
        </p:nvSpPr>
        <p:spPr/>
        <p:txBody>
          <a:bodyPr/>
          <a:lstStyle/>
          <a:p>
            <a:r>
              <a:rPr lang="en-US" dirty="0"/>
              <a:t>Sales order processing overview</a:t>
            </a:r>
          </a:p>
        </p:txBody>
      </p:sp>
      <p:pic>
        <p:nvPicPr>
          <p:cNvPr id="10242" name="Picture 2" descr="Lead &gt; Qualify &gt; Account, Contact &lt; Opportunity &gt; Quote &gt; Order &gt; Invoice.">
            <a:extLst>
              <a:ext uri="{FF2B5EF4-FFF2-40B4-BE49-F238E27FC236}">
                <a16:creationId xmlns:a16="http://schemas.microsoft.com/office/drawing/2014/main" id="{737FEC32-D75C-0A30-683A-3D0AE01305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483" y="1641706"/>
            <a:ext cx="8126605" cy="2160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8947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D0C14-695B-402C-A49C-5B0C5B1E582B}"/>
              </a:ext>
            </a:extLst>
          </p:cNvPr>
          <p:cNvSpPr>
            <a:spLocks noGrp="1"/>
          </p:cNvSpPr>
          <p:nvPr>
            <p:ph type="title"/>
          </p:nvPr>
        </p:nvSpPr>
        <p:spPr/>
        <p:txBody>
          <a:bodyPr/>
          <a:lstStyle/>
          <a:p>
            <a:r>
              <a:rPr lang="en-US" dirty="0"/>
              <a:t>Sales order processing overview</a:t>
            </a:r>
          </a:p>
        </p:txBody>
      </p:sp>
      <p:sp>
        <p:nvSpPr>
          <p:cNvPr id="31" name="Text Placeholder 2">
            <a:extLst>
              <a:ext uri="{FF2B5EF4-FFF2-40B4-BE49-F238E27FC236}">
                <a16:creationId xmlns:a16="http://schemas.microsoft.com/office/drawing/2014/main" id="{C0A52520-03F5-4850-9175-2292C1B8E214}"/>
              </a:ext>
            </a:extLst>
          </p:cNvPr>
          <p:cNvSpPr txBox="1">
            <a:spLocks/>
          </p:cNvSpPr>
          <p:nvPr/>
        </p:nvSpPr>
        <p:spPr>
          <a:xfrm>
            <a:off x="441197" y="1154952"/>
            <a:ext cx="2685713" cy="1559674"/>
          </a:xfrm>
          <a:prstGeom prst="rect">
            <a:avLst/>
          </a:prstGeom>
          <a:solidFill>
            <a:schemeClr val="bg1">
              <a:lumMod val="95000"/>
            </a:schemeClr>
          </a:solidFill>
        </p:spPr>
        <p:txBody>
          <a:bodyPr wrap="square" lIns="137160" tIns="68580" rIns="137160" bIns="6858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dirty="0">
                <a:solidFill>
                  <a:schemeClr val="accent1"/>
                </a:solidFill>
                <a:latin typeface="+mj-lt"/>
              </a:rPr>
              <a:t>Quote: </a:t>
            </a:r>
            <a:r>
              <a:rPr lang="en-US" sz="1500" dirty="0"/>
              <a:t>Formal offer for products and services </a:t>
            </a:r>
          </a:p>
        </p:txBody>
      </p:sp>
      <p:sp>
        <p:nvSpPr>
          <p:cNvPr id="32" name="Text Placeholder 2">
            <a:extLst>
              <a:ext uri="{FF2B5EF4-FFF2-40B4-BE49-F238E27FC236}">
                <a16:creationId xmlns:a16="http://schemas.microsoft.com/office/drawing/2014/main" id="{94806191-9750-4D7E-B96A-D6054A1BF893}"/>
              </a:ext>
            </a:extLst>
          </p:cNvPr>
          <p:cNvSpPr txBox="1">
            <a:spLocks/>
          </p:cNvSpPr>
          <p:nvPr/>
        </p:nvSpPr>
        <p:spPr>
          <a:xfrm>
            <a:off x="3231263" y="1154952"/>
            <a:ext cx="2685713" cy="1559674"/>
          </a:xfrm>
          <a:prstGeom prst="rect">
            <a:avLst/>
          </a:prstGeom>
          <a:solidFill>
            <a:schemeClr val="bg1">
              <a:lumMod val="95000"/>
            </a:schemeClr>
          </a:solidFill>
        </p:spPr>
        <p:txBody>
          <a:bodyPr wrap="square" lIns="137160" tIns="68580" rIns="137160" bIns="6858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dirty="0">
                <a:solidFill>
                  <a:schemeClr val="accent1"/>
                </a:solidFill>
                <a:latin typeface="+mj-lt"/>
              </a:rPr>
              <a:t>Order: </a:t>
            </a:r>
            <a:r>
              <a:rPr lang="en-US" sz="1500" dirty="0"/>
              <a:t>Confirmed request for delivery of goods</a:t>
            </a:r>
          </a:p>
        </p:txBody>
      </p:sp>
      <p:sp>
        <p:nvSpPr>
          <p:cNvPr id="33" name="Text Placeholder 2">
            <a:extLst>
              <a:ext uri="{FF2B5EF4-FFF2-40B4-BE49-F238E27FC236}">
                <a16:creationId xmlns:a16="http://schemas.microsoft.com/office/drawing/2014/main" id="{3568AD17-637D-4B92-AA5F-4D8BC3DB87AA}"/>
              </a:ext>
            </a:extLst>
          </p:cNvPr>
          <p:cNvSpPr txBox="1">
            <a:spLocks/>
          </p:cNvSpPr>
          <p:nvPr/>
        </p:nvSpPr>
        <p:spPr>
          <a:xfrm>
            <a:off x="6021328" y="1154952"/>
            <a:ext cx="2685713" cy="1559674"/>
          </a:xfrm>
          <a:prstGeom prst="rect">
            <a:avLst/>
          </a:prstGeom>
          <a:solidFill>
            <a:schemeClr val="bg1">
              <a:lumMod val="95000"/>
            </a:schemeClr>
          </a:solidFill>
        </p:spPr>
        <p:txBody>
          <a:bodyPr wrap="square" lIns="137160" tIns="68580" rIns="137160" bIns="6858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dirty="0">
                <a:solidFill>
                  <a:schemeClr val="accent1"/>
                </a:solidFill>
                <a:latin typeface="+mj-lt"/>
              </a:rPr>
              <a:t>Invoice: </a:t>
            </a:r>
            <a:r>
              <a:rPr lang="en-US" sz="1500" dirty="0"/>
              <a:t>Order that has been billed to the customer</a:t>
            </a:r>
          </a:p>
        </p:txBody>
      </p:sp>
      <p:sp>
        <p:nvSpPr>
          <p:cNvPr id="34" name="Rectangle 33">
            <a:extLst>
              <a:ext uri="{FF2B5EF4-FFF2-40B4-BE49-F238E27FC236}">
                <a16:creationId xmlns:a16="http://schemas.microsoft.com/office/drawing/2014/main" id="{B0AB1FB1-4829-43F1-A975-2FE9C663D7C5}"/>
              </a:ext>
              <a:ext uri="{C183D7F6-B498-43B3-948B-1728B52AA6E4}">
                <adec:decorative xmlns:adec="http://schemas.microsoft.com/office/drawing/2017/decorative" val="1"/>
              </a:ext>
            </a:extLst>
          </p:cNvPr>
          <p:cNvSpPr/>
          <p:nvPr/>
        </p:nvSpPr>
        <p:spPr bwMode="auto">
          <a:xfrm>
            <a:off x="438913" y="2813181"/>
            <a:ext cx="8263889" cy="1420585"/>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35" name="Arrow: Pentagon 34">
            <a:extLst>
              <a:ext uri="{FF2B5EF4-FFF2-40B4-BE49-F238E27FC236}">
                <a16:creationId xmlns:a16="http://schemas.microsoft.com/office/drawing/2014/main" id="{0F080391-FA1A-4086-A4BF-8130B8C61D68}"/>
              </a:ext>
            </a:extLst>
          </p:cNvPr>
          <p:cNvSpPr/>
          <p:nvPr/>
        </p:nvSpPr>
        <p:spPr>
          <a:xfrm>
            <a:off x="558427" y="3150472"/>
            <a:ext cx="2104881" cy="746002"/>
          </a:xfrm>
          <a:prstGeom prst="homePlate">
            <a:avLst>
              <a:gd name="adj" fmla="val 27017"/>
            </a:avLst>
          </a:prstGeom>
          <a:solidFill>
            <a:schemeClr val="tx2">
              <a:lumMod val="50000"/>
            </a:schemeClr>
          </a:solidFill>
          <a:ln>
            <a:noFill/>
          </a:ln>
        </p:spPr>
        <p:style>
          <a:lnRef idx="2">
            <a:schemeClr val="lt1">
              <a:hueOff val="0"/>
              <a:satOff val="0"/>
              <a:lumOff val="0"/>
              <a:alphaOff val="0"/>
            </a:schemeClr>
          </a:lnRef>
          <a:fillRef idx="1">
            <a:schemeClr val="accent2">
              <a:shade val="80000"/>
              <a:hueOff val="-28585"/>
              <a:satOff val="-7147"/>
              <a:lumOff val="10303"/>
              <a:alphaOff val="0"/>
            </a:schemeClr>
          </a:fillRef>
          <a:effectRef idx="0">
            <a:schemeClr val="accent2">
              <a:shade val="80000"/>
              <a:hueOff val="-28585"/>
              <a:satOff val="-7147"/>
              <a:lumOff val="10303"/>
              <a:alphaOff val="0"/>
            </a:schemeClr>
          </a:effectRef>
          <a:fontRef idx="minor">
            <a:schemeClr val="lt1"/>
          </a:fontRef>
        </p:style>
        <p:txBody>
          <a:bodyPr spcFirstLastPara="0" vert="horz" wrap="square" lIns="68580" tIns="34290" rIns="68580" bIns="34290" numCol="1" spcCol="1270" anchor="ctr" anchorCtr="0">
            <a:noAutofit/>
          </a:bodyPr>
          <a:lstStyle/>
          <a:p>
            <a:pPr algn="ctr" defTabSz="533400">
              <a:lnSpc>
                <a:spcPct val="90000"/>
              </a:lnSpc>
              <a:spcBef>
                <a:spcPct val="0"/>
              </a:spcBef>
              <a:spcAft>
                <a:spcPct val="35000"/>
              </a:spcAft>
            </a:pPr>
            <a:r>
              <a:rPr lang="en-GB" sz="1500" dirty="0">
                <a:latin typeface="+mj-lt"/>
              </a:rPr>
              <a:t>Opportunity</a:t>
            </a:r>
          </a:p>
        </p:txBody>
      </p:sp>
      <p:sp>
        <p:nvSpPr>
          <p:cNvPr id="36" name="Arrow: Chevron 35">
            <a:extLst>
              <a:ext uri="{FF2B5EF4-FFF2-40B4-BE49-F238E27FC236}">
                <a16:creationId xmlns:a16="http://schemas.microsoft.com/office/drawing/2014/main" id="{C232FD73-AC65-49A3-A792-0E8A06E5D9B8}"/>
              </a:ext>
            </a:extLst>
          </p:cNvPr>
          <p:cNvSpPr/>
          <p:nvPr/>
        </p:nvSpPr>
        <p:spPr>
          <a:xfrm>
            <a:off x="2531753" y="3150472"/>
            <a:ext cx="2104881" cy="746002"/>
          </a:xfrm>
          <a:prstGeom prst="chevron">
            <a:avLst>
              <a:gd name="adj" fmla="val 26017"/>
            </a:avLst>
          </a:prstGeom>
          <a:solidFill>
            <a:schemeClr val="tx2">
              <a:lumMod val="75000"/>
            </a:schemeClr>
          </a:solidFill>
          <a:ln>
            <a:noFill/>
          </a:ln>
        </p:spPr>
        <p:style>
          <a:lnRef idx="2">
            <a:schemeClr val="lt1">
              <a:hueOff val="0"/>
              <a:satOff val="0"/>
              <a:lumOff val="0"/>
              <a:alphaOff val="0"/>
            </a:schemeClr>
          </a:lnRef>
          <a:fillRef idx="1">
            <a:schemeClr val="accent2">
              <a:shade val="80000"/>
              <a:hueOff val="-57171"/>
              <a:satOff val="-14293"/>
              <a:lumOff val="20607"/>
              <a:alphaOff val="0"/>
            </a:schemeClr>
          </a:fillRef>
          <a:effectRef idx="0">
            <a:schemeClr val="accent2">
              <a:shade val="80000"/>
              <a:hueOff val="-57171"/>
              <a:satOff val="-14293"/>
              <a:lumOff val="20607"/>
              <a:alphaOff val="0"/>
            </a:schemeClr>
          </a:effectRef>
          <a:fontRef idx="minor">
            <a:schemeClr val="lt1"/>
          </a:fontRef>
        </p:style>
        <p:txBody>
          <a:bodyPr spcFirstLastPara="0" vert="horz" wrap="square" lIns="68580" tIns="34290" rIns="68580" bIns="34290" numCol="1" spcCol="1270" anchor="ctr" anchorCtr="0">
            <a:noAutofit/>
          </a:bodyPr>
          <a:lstStyle/>
          <a:p>
            <a:pPr algn="ctr" defTabSz="533400">
              <a:lnSpc>
                <a:spcPct val="90000"/>
              </a:lnSpc>
              <a:spcBef>
                <a:spcPct val="0"/>
              </a:spcBef>
              <a:spcAft>
                <a:spcPct val="35000"/>
              </a:spcAft>
            </a:pPr>
            <a:r>
              <a:rPr lang="en-GB" sz="1500">
                <a:latin typeface="+mj-lt"/>
              </a:rPr>
              <a:t>Quote</a:t>
            </a:r>
          </a:p>
        </p:txBody>
      </p:sp>
      <p:sp>
        <p:nvSpPr>
          <p:cNvPr id="37" name="Arrow: Chevron 36">
            <a:extLst>
              <a:ext uri="{FF2B5EF4-FFF2-40B4-BE49-F238E27FC236}">
                <a16:creationId xmlns:a16="http://schemas.microsoft.com/office/drawing/2014/main" id="{D122E8CF-91F5-4307-B326-66906E051B4A}"/>
              </a:ext>
            </a:extLst>
          </p:cNvPr>
          <p:cNvSpPr/>
          <p:nvPr/>
        </p:nvSpPr>
        <p:spPr>
          <a:xfrm>
            <a:off x="4505081" y="3150472"/>
            <a:ext cx="2104881" cy="746002"/>
          </a:xfrm>
          <a:prstGeom prst="chevron">
            <a:avLst>
              <a:gd name="adj" fmla="val 26017"/>
            </a:avLst>
          </a:prstGeom>
          <a:solidFill>
            <a:schemeClr val="accent1">
              <a:lumMod val="50000"/>
            </a:schemeClr>
          </a:solidFill>
          <a:ln>
            <a:noFill/>
          </a:ln>
        </p:spPr>
        <p:style>
          <a:lnRef idx="2">
            <a:schemeClr val="lt1">
              <a:hueOff val="0"/>
              <a:satOff val="0"/>
              <a:lumOff val="0"/>
              <a:alphaOff val="0"/>
            </a:schemeClr>
          </a:lnRef>
          <a:fillRef idx="1">
            <a:schemeClr val="accent2">
              <a:shade val="80000"/>
              <a:hueOff val="-85756"/>
              <a:satOff val="-21440"/>
              <a:lumOff val="30910"/>
              <a:alphaOff val="0"/>
            </a:schemeClr>
          </a:fillRef>
          <a:effectRef idx="0">
            <a:schemeClr val="accent2">
              <a:shade val="80000"/>
              <a:hueOff val="-85756"/>
              <a:satOff val="-21440"/>
              <a:lumOff val="30910"/>
              <a:alphaOff val="0"/>
            </a:schemeClr>
          </a:effectRef>
          <a:fontRef idx="minor">
            <a:schemeClr val="lt1"/>
          </a:fontRef>
        </p:style>
        <p:txBody>
          <a:bodyPr spcFirstLastPara="0" vert="horz" wrap="square" lIns="68580" tIns="34290" rIns="68580" bIns="34290" numCol="1" spcCol="1270" anchor="ctr" anchorCtr="0">
            <a:noAutofit/>
          </a:bodyPr>
          <a:lstStyle/>
          <a:p>
            <a:pPr algn="ctr" defTabSz="533400">
              <a:lnSpc>
                <a:spcPct val="90000"/>
              </a:lnSpc>
              <a:spcBef>
                <a:spcPct val="0"/>
              </a:spcBef>
              <a:spcAft>
                <a:spcPct val="35000"/>
              </a:spcAft>
            </a:pPr>
            <a:r>
              <a:rPr lang="en-GB" sz="1500">
                <a:latin typeface="+mj-lt"/>
              </a:rPr>
              <a:t>Order</a:t>
            </a:r>
          </a:p>
        </p:txBody>
      </p:sp>
      <p:sp>
        <p:nvSpPr>
          <p:cNvPr id="38" name="Arrow: Chevron 37">
            <a:extLst>
              <a:ext uri="{FF2B5EF4-FFF2-40B4-BE49-F238E27FC236}">
                <a16:creationId xmlns:a16="http://schemas.microsoft.com/office/drawing/2014/main" id="{0A97BE65-B53C-449A-9C7A-09804E509B52}"/>
              </a:ext>
            </a:extLst>
          </p:cNvPr>
          <p:cNvSpPr/>
          <p:nvPr/>
        </p:nvSpPr>
        <p:spPr>
          <a:xfrm>
            <a:off x="6478407" y="3150472"/>
            <a:ext cx="2104881" cy="746002"/>
          </a:xfrm>
          <a:prstGeom prst="chevron">
            <a:avLst>
              <a:gd name="adj" fmla="val 26017"/>
            </a:avLst>
          </a:prstGeom>
          <a:solidFill>
            <a:schemeClr val="tx2"/>
          </a:solidFill>
          <a:ln>
            <a:noFill/>
          </a:ln>
        </p:spPr>
        <p:style>
          <a:lnRef idx="2">
            <a:schemeClr val="lt1">
              <a:hueOff val="0"/>
              <a:satOff val="0"/>
              <a:lumOff val="0"/>
              <a:alphaOff val="0"/>
            </a:schemeClr>
          </a:lnRef>
          <a:fillRef idx="1">
            <a:schemeClr val="accent2">
              <a:shade val="80000"/>
              <a:hueOff val="-114341"/>
              <a:satOff val="-28586"/>
              <a:lumOff val="41213"/>
              <a:alphaOff val="0"/>
            </a:schemeClr>
          </a:fillRef>
          <a:effectRef idx="0">
            <a:schemeClr val="accent2">
              <a:shade val="80000"/>
              <a:hueOff val="-114341"/>
              <a:satOff val="-28586"/>
              <a:lumOff val="41213"/>
              <a:alphaOff val="0"/>
            </a:schemeClr>
          </a:effectRef>
          <a:fontRef idx="minor">
            <a:schemeClr val="lt1"/>
          </a:fontRef>
        </p:style>
        <p:txBody>
          <a:bodyPr spcFirstLastPara="0" vert="horz" wrap="square" lIns="68580" tIns="34290" rIns="68580" bIns="34290" numCol="1" spcCol="1270" anchor="ctr" anchorCtr="0">
            <a:noAutofit/>
          </a:bodyPr>
          <a:lstStyle/>
          <a:p>
            <a:pPr algn="ctr" defTabSz="533400">
              <a:lnSpc>
                <a:spcPct val="90000"/>
              </a:lnSpc>
              <a:spcBef>
                <a:spcPct val="0"/>
              </a:spcBef>
              <a:spcAft>
                <a:spcPct val="35000"/>
              </a:spcAft>
            </a:pPr>
            <a:r>
              <a:rPr lang="en-GB" sz="1500" dirty="0">
                <a:latin typeface="+mj-lt"/>
              </a:rPr>
              <a:t>Invoice</a:t>
            </a:r>
          </a:p>
        </p:txBody>
      </p:sp>
    </p:spTree>
    <p:extLst>
      <p:ext uri="{BB962C8B-B14F-4D97-AF65-F5344CB8AC3E}">
        <p14:creationId xmlns:p14="http://schemas.microsoft.com/office/powerpoint/2010/main" val="3365669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41197" y="342900"/>
            <a:ext cx="8263890" cy="411480"/>
          </a:xfrm>
        </p:spPr>
        <p:txBody>
          <a:bodyPr>
            <a:normAutofit fontScale="90000"/>
          </a:bodyPr>
          <a:lstStyle>
            <a:lvl1pPr>
              <a:defRPr>
                <a:solidFill>
                  <a:schemeClr val="tx1"/>
                </a:solidFill>
              </a:defRPr>
            </a:lvl1pPr>
          </a:lstStyle>
          <a:p>
            <a:r>
              <a:rPr lang="en-US" dirty="0"/>
              <a:t>Goals</a:t>
            </a:r>
          </a:p>
        </p:txBody>
      </p:sp>
      <p:sp>
        <p:nvSpPr>
          <p:cNvPr id="3" name="Subtitle"/>
          <p:cNvSpPr>
            <a:spLocks noGrp="1"/>
          </p:cNvSpPr>
          <p:nvPr>
            <p:ph sz="quarter" idx="10"/>
          </p:nvPr>
        </p:nvSpPr>
        <p:spPr>
          <a:xfrm>
            <a:off x="438150" y="1076325"/>
            <a:ext cx="8264129" cy="960120"/>
          </a:xfrm>
        </p:spPr>
        <p:txBody>
          <a:bodyPr>
            <a:normAutofit fontScale="70000" lnSpcReduction="20000"/>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Goals can be a very important part to any organization, as they can be used for compensation, bonuses, or even advancement within an organization.</a:t>
            </a:r>
          </a:p>
        </p:txBody>
      </p:sp>
      <p:pic>
        <p:nvPicPr>
          <p:cNvPr id="1026" name="Picture 2" descr="New Goal dialog showing the General tab with the name set to Quarterly Revenue.">
            <a:extLst>
              <a:ext uri="{FF2B5EF4-FFF2-40B4-BE49-F238E27FC236}">
                <a16:creationId xmlns:a16="http://schemas.microsoft.com/office/drawing/2014/main" id="{2481C92F-7582-5D03-8EA6-BF3BF1A922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1183" y="2358391"/>
            <a:ext cx="6759312" cy="2346983"/>
          </a:xfrm>
          <a:prstGeom prst="rect">
            <a:avLst/>
          </a:prstGeom>
          <a:solidFill>
            <a:schemeClr val="accent4"/>
          </a:solidFill>
          <a:ln>
            <a:solidFill>
              <a:schemeClr val="accent4"/>
            </a:solid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47329-43D9-483F-9D8E-137071838C39}"/>
              </a:ext>
            </a:extLst>
          </p:cNvPr>
          <p:cNvSpPr>
            <a:spLocks noGrp="1"/>
          </p:cNvSpPr>
          <p:nvPr>
            <p:ph type="title"/>
          </p:nvPr>
        </p:nvSpPr>
        <p:spPr/>
        <p:txBody>
          <a:bodyPr/>
          <a:lstStyle/>
          <a:p>
            <a:r>
              <a:rPr lang="en-US" dirty="0"/>
              <a:t>Analytical options</a:t>
            </a:r>
          </a:p>
        </p:txBody>
      </p:sp>
      <p:pic>
        <p:nvPicPr>
          <p:cNvPr id="5" name="Picture 4" descr="Graphical user interface, text, application&#10;&#10;Description automatically generated">
            <a:extLst>
              <a:ext uri="{FF2B5EF4-FFF2-40B4-BE49-F238E27FC236}">
                <a16:creationId xmlns:a16="http://schemas.microsoft.com/office/drawing/2014/main" id="{A4F4D3D5-C8CB-478A-B1EC-0D905CCBEB72}"/>
              </a:ext>
            </a:extLst>
          </p:cNvPr>
          <p:cNvPicPr>
            <a:picLocks noChangeAspect="1"/>
          </p:cNvPicPr>
          <p:nvPr/>
        </p:nvPicPr>
        <p:blipFill>
          <a:blip r:embed="rId3"/>
          <a:stretch>
            <a:fillRect/>
          </a:stretch>
        </p:blipFill>
        <p:spPr>
          <a:xfrm>
            <a:off x="1175924" y="967606"/>
            <a:ext cx="6792153" cy="3640594"/>
          </a:xfrm>
          <a:prstGeom prst="rect">
            <a:avLst/>
          </a:prstGeom>
        </p:spPr>
      </p:pic>
    </p:spTree>
    <p:extLst>
      <p:ext uri="{BB962C8B-B14F-4D97-AF65-F5344CB8AC3E}">
        <p14:creationId xmlns:p14="http://schemas.microsoft.com/office/powerpoint/2010/main" val="1858849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352425" y="1809750"/>
            <a:ext cx="7038975" cy="132343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prstClr val="white"/>
                </a:solidFill>
                <a:effectLst/>
                <a:uLnTx/>
                <a:uFillTx/>
                <a:latin typeface="Calibri"/>
                <a:ea typeface="+mn-ea"/>
                <a:cs typeface="+mn-cs"/>
              </a:rPr>
              <a:t>Microsoft Dynamics 365 Marketing</a:t>
            </a:r>
          </a:p>
        </p:txBody>
      </p:sp>
    </p:spTree>
    <p:extLst>
      <p:ext uri="{BB962C8B-B14F-4D97-AF65-F5344CB8AC3E}">
        <p14:creationId xmlns:p14="http://schemas.microsoft.com/office/powerpoint/2010/main" val="317313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1066800" y="1428750"/>
            <a:ext cx="7724776" cy="2062103"/>
          </a:xfrm>
          <a:prstGeom prst="rect">
            <a:avLst/>
          </a:prstGeom>
          <a:noFill/>
        </p:spPr>
        <p:txBody>
          <a:bodyPr wrap="square" lIns="91440" tIns="45720" rIns="91440" bIns="45720" rtlCol="0" anchor="t">
            <a:spAutoFit/>
          </a:bodyPr>
          <a:lstStyle/>
          <a:p>
            <a:pPr algn="ctr"/>
            <a:r>
              <a:rPr lang="en-US" sz="3200" b="0" i="1" dirty="0">
                <a:solidFill>
                  <a:schemeClr val="tx2">
                    <a:lumMod val="60000"/>
                    <a:lumOff val="40000"/>
                  </a:schemeClr>
                </a:solidFill>
                <a:effectLst/>
                <a:latin typeface="Merriweather" panose="020F0502020204030204" pitchFamily="2" charset="0"/>
              </a:rPr>
              <a:t>“If you are not willing to learn, no one can help you.</a:t>
            </a:r>
          </a:p>
          <a:p>
            <a:pPr algn="ctr"/>
            <a:r>
              <a:rPr lang="en-US" sz="3200" b="0" i="1" dirty="0">
                <a:solidFill>
                  <a:schemeClr val="tx2">
                    <a:lumMod val="60000"/>
                    <a:lumOff val="40000"/>
                  </a:schemeClr>
                </a:solidFill>
                <a:effectLst/>
                <a:latin typeface="Merriweather" panose="020F0502020204030204" pitchFamily="2" charset="0"/>
              </a:rPr>
              <a:t> If you are determined to learn, no one can stop you.”</a:t>
            </a:r>
          </a:p>
        </p:txBody>
      </p:sp>
    </p:spTree>
    <p:extLst>
      <p:ext uri="{BB962C8B-B14F-4D97-AF65-F5344CB8AC3E}">
        <p14:creationId xmlns:p14="http://schemas.microsoft.com/office/powerpoint/2010/main" val="1120568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1B297-ECAA-C5E0-E463-A21685201948}"/>
              </a:ext>
            </a:extLst>
          </p:cNvPr>
          <p:cNvSpPr>
            <a:spLocks noGrp="1"/>
          </p:cNvSpPr>
          <p:nvPr>
            <p:ph type="title"/>
          </p:nvPr>
        </p:nvSpPr>
        <p:spPr/>
        <p:txBody>
          <a:bodyPr>
            <a:normAutofit fontScale="90000"/>
          </a:bodyPr>
          <a:lstStyle/>
          <a:p>
            <a:r>
              <a:rPr lang="en-US" dirty="0"/>
              <a:t>Dynamics 365 Marketing at a glance</a:t>
            </a:r>
          </a:p>
        </p:txBody>
      </p:sp>
      <p:grpSp>
        <p:nvGrpSpPr>
          <p:cNvPr id="4" name="Group 3" descr="Icon of gear and two arrow">
            <a:extLst>
              <a:ext uri="{FF2B5EF4-FFF2-40B4-BE49-F238E27FC236}">
                <a16:creationId xmlns:a16="http://schemas.microsoft.com/office/drawing/2014/main" id="{8B8BE22C-F176-053C-FA47-3A04F5A65596}"/>
              </a:ext>
            </a:extLst>
          </p:cNvPr>
          <p:cNvGrpSpPr/>
          <p:nvPr/>
        </p:nvGrpSpPr>
        <p:grpSpPr>
          <a:xfrm>
            <a:off x="1136811" y="980401"/>
            <a:ext cx="841641" cy="841760"/>
            <a:chOff x="1171684" y="1473968"/>
            <a:chExt cx="1122188" cy="1122347"/>
          </a:xfrm>
        </p:grpSpPr>
        <p:grpSp>
          <p:nvGrpSpPr>
            <p:cNvPr id="5" name="Group 4">
              <a:extLst>
                <a:ext uri="{FF2B5EF4-FFF2-40B4-BE49-F238E27FC236}">
                  <a16:creationId xmlns:a16="http://schemas.microsoft.com/office/drawing/2014/main" id="{DB89EF39-069F-D82D-994C-281B1EE841A0}"/>
                </a:ext>
                <a:ext uri="{C183D7F6-B498-43B3-948B-1728B52AA6E4}">
                  <adec:decorative xmlns:adec="http://schemas.microsoft.com/office/drawing/2017/decorative" val="1"/>
                </a:ext>
              </a:extLst>
            </p:cNvPr>
            <p:cNvGrpSpPr/>
            <p:nvPr/>
          </p:nvGrpSpPr>
          <p:grpSpPr>
            <a:xfrm>
              <a:off x="1171684" y="1473968"/>
              <a:ext cx="1122188" cy="1122347"/>
              <a:chOff x="7962901" y="3032919"/>
              <a:chExt cx="981074" cy="981076"/>
            </a:xfrm>
          </p:grpSpPr>
          <p:sp>
            <p:nvSpPr>
              <p:cNvPr id="10" name="Freeform 5">
                <a:extLst>
                  <a:ext uri="{FF2B5EF4-FFF2-40B4-BE49-F238E27FC236}">
                    <a16:creationId xmlns:a16="http://schemas.microsoft.com/office/drawing/2014/main" id="{3D71819F-40ED-74B9-B96F-5D86EF321618}"/>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11" name="Freeform 6">
                <a:extLst>
                  <a:ext uri="{FF2B5EF4-FFF2-40B4-BE49-F238E27FC236}">
                    <a16:creationId xmlns:a16="http://schemas.microsoft.com/office/drawing/2014/main" id="{9132ED22-4698-B4A1-7AF5-C7B8D620757B}"/>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68580" tIns="34290" rIns="68580" bIns="34290" numCol="1" anchor="t" anchorCtr="0" compatLnSpc="1">
                <a:prstTxWarp prst="textNoShape">
                  <a:avLst/>
                </a:prstTxWarp>
              </a:bodyPr>
              <a:lstStyle/>
              <a:p>
                <a:endParaRPr lang="en-US" sz="1298" dirty="0"/>
              </a:p>
            </p:txBody>
          </p:sp>
        </p:grpSp>
        <p:grpSp>
          <p:nvGrpSpPr>
            <p:cNvPr id="6" name="Group 5" descr="Icon of gear and two arrow">
              <a:extLst>
                <a:ext uri="{FF2B5EF4-FFF2-40B4-BE49-F238E27FC236}">
                  <a16:creationId xmlns:a16="http://schemas.microsoft.com/office/drawing/2014/main" id="{F16C310D-91B8-ED25-BE35-74CFDD3AA1F4}"/>
                </a:ext>
              </a:extLst>
            </p:cNvPr>
            <p:cNvGrpSpPr>
              <a:grpSpLocks noChangeAspect="1"/>
            </p:cNvGrpSpPr>
            <p:nvPr/>
          </p:nvGrpSpPr>
          <p:grpSpPr>
            <a:xfrm>
              <a:off x="1432921" y="1790700"/>
              <a:ext cx="599714" cy="488882"/>
              <a:chOff x="10035841" y="508637"/>
              <a:chExt cx="758435" cy="618272"/>
            </a:xfrm>
          </p:grpSpPr>
          <p:sp>
            <p:nvSpPr>
              <p:cNvPr id="7" name="Freeform: Shape 6">
                <a:extLst>
                  <a:ext uri="{FF2B5EF4-FFF2-40B4-BE49-F238E27FC236}">
                    <a16:creationId xmlns:a16="http://schemas.microsoft.com/office/drawing/2014/main" id="{CF063832-57DA-7B06-1F7C-6C2082248241}"/>
                  </a:ext>
                </a:extLst>
              </p:cNvPr>
              <p:cNvSpPr/>
              <p:nvPr/>
            </p:nvSpPr>
            <p:spPr>
              <a:xfrm>
                <a:off x="10106862" y="508637"/>
                <a:ext cx="687414" cy="366319"/>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bg1">
                  <a:lumMod val="75000"/>
                </a:schemeClr>
              </a:solidFill>
              <a:ln w="9525" cap="flat">
                <a:noFill/>
                <a:prstDash val="solid"/>
                <a:miter/>
              </a:ln>
            </p:spPr>
            <p:txBody>
              <a:bodyPr rtlCol="0" anchor="ctr"/>
              <a:lstStyle/>
              <a:p>
                <a:pPr defTabSz="685800">
                  <a:defRPr/>
                </a:pPr>
                <a:endParaRPr lang="en-IN" sz="1350" kern="0">
                  <a:solidFill>
                    <a:srgbClr val="505050"/>
                  </a:solidFill>
                </a:endParaRPr>
              </a:p>
            </p:txBody>
          </p:sp>
          <p:sp>
            <p:nvSpPr>
              <p:cNvPr id="8" name="Freeform: Shape 7">
                <a:extLst>
                  <a:ext uri="{FF2B5EF4-FFF2-40B4-BE49-F238E27FC236}">
                    <a16:creationId xmlns:a16="http://schemas.microsoft.com/office/drawing/2014/main" id="{10EF276E-2FA8-FD60-5748-48FD7BE5B0A0}"/>
                  </a:ext>
                </a:extLst>
              </p:cNvPr>
              <p:cNvSpPr/>
              <p:nvPr/>
            </p:nvSpPr>
            <p:spPr>
              <a:xfrm>
                <a:off x="10035841" y="760590"/>
                <a:ext cx="691936" cy="366319"/>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bg1">
                  <a:lumMod val="75000"/>
                </a:schemeClr>
              </a:solidFill>
              <a:ln w="9525" cap="flat">
                <a:noFill/>
                <a:prstDash val="solid"/>
                <a:miter/>
              </a:ln>
            </p:spPr>
            <p:txBody>
              <a:bodyPr rtlCol="0" anchor="ctr"/>
              <a:lstStyle/>
              <a:p>
                <a:pPr defTabSz="685800">
                  <a:defRPr/>
                </a:pPr>
                <a:endParaRPr lang="en-IN" sz="1350" kern="0">
                  <a:solidFill>
                    <a:srgbClr val="505050"/>
                  </a:solidFill>
                </a:endParaRPr>
              </a:p>
            </p:txBody>
          </p:sp>
          <p:sp>
            <p:nvSpPr>
              <p:cNvPr id="9" name="Freeform: Shape 8">
                <a:extLst>
                  <a:ext uri="{FF2B5EF4-FFF2-40B4-BE49-F238E27FC236}">
                    <a16:creationId xmlns:a16="http://schemas.microsoft.com/office/drawing/2014/main" id="{C7054BAE-CF22-988D-0118-FD873C9672BC}"/>
                  </a:ext>
                </a:extLst>
              </p:cNvPr>
              <p:cNvSpPr/>
              <p:nvPr/>
            </p:nvSpPr>
            <p:spPr>
              <a:xfrm>
                <a:off x="10228282" y="635301"/>
                <a:ext cx="379783" cy="379783"/>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accent4"/>
              </a:solidFill>
              <a:ln w="9525" cap="flat">
                <a:noFill/>
                <a:prstDash val="solid"/>
                <a:miter/>
              </a:ln>
            </p:spPr>
            <p:txBody>
              <a:bodyPr rtlCol="0" anchor="ctr"/>
              <a:lstStyle/>
              <a:p>
                <a:pPr defTabSz="685800">
                  <a:defRPr/>
                </a:pPr>
                <a:endParaRPr lang="en-IN" sz="1350" kern="0">
                  <a:solidFill>
                    <a:srgbClr val="505050"/>
                  </a:solidFill>
                </a:endParaRPr>
              </a:p>
            </p:txBody>
          </p:sp>
        </p:grpSp>
      </p:grpSp>
      <p:sp>
        <p:nvSpPr>
          <p:cNvPr id="12" name="Text Placeholder 5">
            <a:extLst>
              <a:ext uri="{FF2B5EF4-FFF2-40B4-BE49-F238E27FC236}">
                <a16:creationId xmlns:a16="http://schemas.microsoft.com/office/drawing/2014/main" id="{7926733E-D571-A49A-97B9-F3D08142A785}"/>
              </a:ext>
            </a:extLst>
          </p:cNvPr>
          <p:cNvSpPr txBox="1">
            <a:spLocks/>
          </p:cNvSpPr>
          <p:nvPr/>
        </p:nvSpPr>
        <p:spPr>
          <a:xfrm>
            <a:off x="548214" y="1875533"/>
            <a:ext cx="2346026" cy="2088777"/>
          </a:xfrm>
          <a:prstGeom prst="rect">
            <a:avLst/>
          </a:prstGeom>
        </p:spPr>
        <p:txBody>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765" dirty="0"/>
              <a:t>Real-time marketing</a:t>
            </a:r>
          </a:p>
          <a:p>
            <a:pPr marL="214313" indent="-214313">
              <a:buFont typeface="Arial" panose="020B0604020202020204" pitchFamily="34" charset="0"/>
              <a:buChar char="•"/>
            </a:pPr>
            <a:r>
              <a:rPr lang="en-US" sz="1500" dirty="0">
                <a:latin typeface="+mn-lt"/>
              </a:rPr>
              <a:t>Respond to customer actions in real time</a:t>
            </a:r>
          </a:p>
          <a:p>
            <a:pPr marL="214313" indent="-214313">
              <a:buFont typeface="Arial" panose="020B0604020202020204" pitchFamily="34" charset="0"/>
              <a:buChar char="•"/>
            </a:pPr>
            <a:r>
              <a:rPr lang="en-US" sz="1500" dirty="0">
                <a:latin typeface="+mn-lt"/>
              </a:rPr>
              <a:t>Hyper-personalize your messaging </a:t>
            </a:r>
          </a:p>
          <a:p>
            <a:pPr marL="214313" indent="-214313">
              <a:buFont typeface="Arial" panose="020B0604020202020204" pitchFamily="34" charset="0"/>
              <a:buChar char="•"/>
            </a:pPr>
            <a:r>
              <a:rPr lang="en-US" sz="1500" dirty="0">
                <a:latin typeface="+mn-lt"/>
              </a:rPr>
              <a:t>Connect with customers on the channels they use the most</a:t>
            </a:r>
          </a:p>
        </p:txBody>
      </p:sp>
      <p:grpSp>
        <p:nvGrpSpPr>
          <p:cNvPr id="13" name="Group 12" descr="Icon of chart with a rising arrow">
            <a:extLst>
              <a:ext uri="{FF2B5EF4-FFF2-40B4-BE49-F238E27FC236}">
                <a16:creationId xmlns:a16="http://schemas.microsoft.com/office/drawing/2014/main" id="{50550B8F-B02E-BBEC-CE2D-80F7EA226AB2}"/>
              </a:ext>
            </a:extLst>
          </p:cNvPr>
          <p:cNvGrpSpPr/>
          <p:nvPr/>
        </p:nvGrpSpPr>
        <p:grpSpPr>
          <a:xfrm>
            <a:off x="4044166" y="983851"/>
            <a:ext cx="841641" cy="841760"/>
            <a:chOff x="4085168" y="1473968"/>
            <a:chExt cx="1122188" cy="1122347"/>
          </a:xfrm>
        </p:grpSpPr>
        <p:grpSp>
          <p:nvGrpSpPr>
            <p:cNvPr id="14" name="Group 13">
              <a:extLst>
                <a:ext uri="{FF2B5EF4-FFF2-40B4-BE49-F238E27FC236}">
                  <a16:creationId xmlns:a16="http://schemas.microsoft.com/office/drawing/2014/main" id="{A040C286-C908-13DF-999A-C304D97DE8A0}"/>
                </a:ext>
                <a:ext uri="{C183D7F6-B498-43B3-948B-1728B52AA6E4}">
                  <adec:decorative xmlns:adec="http://schemas.microsoft.com/office/drawing/2017/decorative" val="1"/>
                </a:ext>
              </a:extLst>
            </p:cNvPr>
            <p:cNvGrpSpPr/>
            <p:nvPr/>
          </p:nvGrpSpPr>
          <p:grpSpPr>
            <a:xfrm>
              <a:off x="4085168" y="1473968"/>
              <a:ext cx="1122188" cy="1122347"/>
              <a:chOff x="7962901" y="3032919"/>
              <a:chExt cx="981074" cy="981076"/>
            </a:xfrm>
          </p:grpSpPr>
          <p:sp>
            <p:nvSpPr>
              <p:cNvPr id="18" name="Freeform 5">
                <a:extLst>
                  <a:ext uri="{FF2B5EF4-FFF2-40B4-BE49-F238E27FC236}">
                    <a16:creationId xmlns:a16="http://schemas.microsoft.com/office/drawing/2014/main" id="{169FC6DC-FCA8-3066-BFDE-1553D35D0A79}"/>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19" name="Freeform 6">
                <a:extLst>
                  <a:ext uri="{FF2B5EF4-FFF2-40B4-BE49-F238E27FC236}">
                    <a16:creationId xmlns:a16="http://schemas.microsoft.com/office/drawing/2014/main" id="{32E5105C-9CBA-D28E-BED5-B38D586B12A4}"/>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68580" tIns="34290" rIns="68580" bIns="34290" numCol="1" anchor="t" anchorCtr="0" compatLnSpc="1">
                <a:prstTxWarp prst="textNoShape">
                  <a:avLst/>
                </a:prstTxWarp>
              </a:bodyPr>
              <a:lstStyle/>
              <a:p>
                <a:endParaRPr lang="en-US" sz="1298" dirty="0"/>
              </a:p>
            </p:txBody>
          </p:sp>
        </p:grpSp>
        <p:grpSp>
          <p:nvGrpSpPr>
            <p:cNvPr id="15" name="Group 14" descr="Icon of chart with a rising arrow">
              <a:extLst>
                <a:ext uri="{FF2B5EF4-FFF2-40B4-BE49-F238E27FC236}">
                  <a16:creationId xmlns:a16="http://schemas.microsoft.com/office/drawing/2014/main" id="{14A766FA-923C-5917-523C-3EB2C95A7F27}"/>
                </a:ext>
              </a:extLst>
            </p:cNvPr>
            <p:cNvGrpSpPr>
              <a:grpSpLocks noChangeAspect="1"/>
            </p:cNvGrpSpPr>
            <p:nvPr/>
          </p:nvGrpSpPr>
          <p:grpSpPr>
            <a:xfrm>
              <a:off x="4394292" y="1783171"/>
              <a:ext cx="503940" cy="503940"/>
              <a:chOff x="3842467" y="3185112"/>
              <a:chExt cx="328830" cy="328830"/>
            </a:xfrm>
          </p:grpSpPr>
          <p:sp>
            <p:nvSpPr>
              <p:cNvPr id="16" name="Freeform 10">
                <a:extLst>
                  <a:ext uri="{FF2B5EF4-FFF2-40B4-BE49-F238E27FC236}">
                    <a16:creationId xmlns:a16="http://schemas.microsoft.com/office/drawing/2014/main" id="{EB0163CD-C7D8-8CC1-74EB-21D05C8CAC38}"/>
                  </a:ext>
                </a:extLst>
              </p:cNvPr>
              <p:cNvSpPr>
                <a:spLocks noEditPoints="1"/>
              </p:cNvSpPr>
              <p:nvPr/>
            </p:nvSpPr>
            <p:spPr bwMode="auto">
              <a:xfrm>
                <a:off x="3842467" y="3332200"/>
                <a:ext cx="328830" cy="181742"/>
              </a:xfrm>
              <a:custGeom>
                <a:avLst/>
                <a:gdLst>
                  <a:gd name="T0" fmla="*/ 85 w 854"/>
                  <a:gd name="T1" fmla="*/ 472 h 472"/>
                  <a:gd name="T2" fmla="*/ 0 w 854"/>
                  <a:gd name="T3" fmla="*/ 472 h 472"/>
                  <a:gd name="T4" fmla="*/ 0 w 854"/>
                  <a:gd name="T5" fmla="*/ 368 h 472"/>
                  <a:gd name="T6" fmla="*/ 85 w 854"/>
                  <a:gd name="T7" fmla="*/ 368 h 472"/>
                  <a:gd name="T8" fmla="*/ 85 w 854"/>
                  <a:gd name="T9" fmla="*/ 472 h 472"/>
                  <a:gd name="T10" fmla="*/ 214 w 854"/>
                  <a:gd name="T11" fmla="*/ 263 h 472"/>
                  <a:gd name="T12" fmla="*/ 128 w 854"/>
                  <a:gd name="T13" fmla="*/ 263 h 472"/>
                  <a:gd name="T14" fmla="*/ 128 w 854"/>
                  <a:gd name="T15" fmla="*/ 472 h 472"/>
                  <a:gd name="T16" fmla="*/ 214 w 854"/>
                  <a:gd name="T17" fmla="*/ 472 h 472"/>
                  <a:gd name="T18" fmla="*/ 214 w 854"/>
                  <a:gd name="T19" fmla="*/ 263 h 472"/>
                  <a:gd name="T20" fmla="*/ 342 w 854"/>
                  <a:gd name="T21" fmla="*/ 157 h 472"/>
                  <a:gd name="T22" fmla="*/ 256 w 854"/>
                  <a:gd name="T23" fmla="*/ 157 h 472"/>
                  <a:gd name="T24" fmla="*/ 256 w 854"/>
                  <a:gd name="T25" fmla="*/ 472 h 472"/>
                  <a:gd name="T26" fmla="*/ 342 w 854"/>
                  <a:gd name="T27" fmla="*/ 472 h 472"/>
                  <a:gd name="T28" fmla="*/ 342 w 854"/>
                  <a:gd name="T29" fmla="*/ 157 h 472"/>
                  <a:gd name="T30" fmla="*/ 470 w 854"/>
                  <a:gd name="T31" fmla="*/ 52 h 472"/>
                  <a:gd name="T32" fmla="*/ 384 w 854"/>
                  <a:gd name="T33" fmla="*/ 52 h 472"/>
                  <a:gd name="T34" fmla="*/ 384 w 854"/>
                  <a:gd name="T35" fmla="*/ 472 h 472"/>
                  <a:gd name="T36" fmla="*/ 470 w 854"/>
                  <a:gd name="T37" fmla="*/ 472 h 472"/>
                  <a:gd name="T38" fmla="*/ 470 w 854"/>
                  <a:gd name="T39" fmla="*/ 52 h 472"/>
                  <a:gd name="T40" fmla="*/ 598 w 854"/>
                  <a:gd name="T41" fmla="*/ 157 h 472"/>
                  <a:gd name="T42" fmla="*/ 512 w 854"/>
                  <a:gd name="T43" fmla="*/ 157 h 472"/>
                  <a:gd name="T44" fmla="*/ 512 w 854"/>
                  <a:gd name="T45" fmla="*/ 472 h 472"/>
                  <a:gd name="T46" fmla="*/ 598 w 854"/>
                  <a:gd name="T47" fmla="*/ 472 h 472"/>
                  <a:gd name="T48" fmla="*/ 598 w 854"/>
                  <a:gd name="T49" fmla="*/ 157 h 472"/>
                  <a:gd name="T50" fmla="*/ 726 w 854"/>
                  <a:gd name="T51" fmla="*/ 52 h 472"/>
                  <a:gd name="T52" fmla="*/ 641 w 854"/>
                  <a:gd name="T53" fmla="*/ 52 h 472"/>
                  <a:gd name="T54" fmla="*/ 641 w 854"/>
                  <a:gd name="T55" fmla="*/ 472 h 472"/>
                  <a:gd name="T56" fmla="*/ 726 w 854"/>
                  <a:gd name="T57" fmla="*/ 472 h 472"/>
                  <a:gd name="T58" fmla="*/ 726 w 854"/>
                  <a:gd name="T59" fmla="*/ 52 h 472"/>
                  <a:gd name="T60" fmla="*/ 854 w 854"/>
                  <a:gd name="T61" fmla="*/ 0 h 472"/>
                  <a:gd name="T62" fmla="*/ 769 w 854"/>
                  <a:gd name="T63" fmla="*/ 0 h 472"/>
                  <a:gd name="T64" fmla="*/ 769 w 854"/>
                  <a:gd name="T65" fmla="*/ 472 h 472"/>
                  <a:gd name="T66" fmla="*/ 854 w 854"/>
                  <a:gd name="T67" fmla="*/ 472 h 472"/>
                  <a:gd name="T68" fmla="*/ 854 w 854"/>
                  <a:gd name="T69"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4" h="472">
                    <a:moveTo>
                      <a:pt x="85" y="472"/>
                    </a:moveTo>
                    <a:lnTo>
                      <a:pt x="0" y="472"/>
                    </a:lnTo>
                    <a:lnTo>
                      <a:pt x="0" y="368"/>
                    </a:lnTo>
                    <a:lnTo>
                      <a:pt x="85" y="368"/>
                    </a:lnTo>
                    <a:lnTo>
                      <a:pt x="85" y="472"/>
                    </a:lnTo>
                    <a:close/>
                    <a:moveTo>
                      <a:pt x="214" y="263"/>
                    </a:moveTo>
                    <a:lnTo>
                      <a:pt x="128" y="263"/>
                    </a:lnTo>
                    <a:lnTo>
                      <a:pt x="128" y="472"/>
                    </a:lnTo>
                    <a:lnTo>
                      <a:pt x="214" y="472"/>
                    </a:lnTo>
                    <a:lnTo>
                      <a:pt x="214" y="263"/>
                    </a:lnTo>
                    <a:close/>
                    <a:moveTo>
                      <a:pt x="342" y="157"/>
                    </a:moveTo>
                    <a:lnTo>
                      <a:pt x="256" y="157"/>
                    </a:lnTo>
                    <a:lnTo>
                      <a:pt x="256" y="472"/>
                    </a:lnTo>
                    <a:lnTo>
                      <a:pt x="342" y="472"/>
                    </a:lnTo>
                    <a:lnTo>
                      <a:pt x="342" y="157"/>
                    </a:lnTo>
                    <a:close/>
                    <a:moveTo>
                      <a:pt x="470" y="52"/>
                    </a:moveTo>
                    <a:lnTo>
                      <a:pt x="384" y="52"/>
                    </a:lnTo>
                    <a:lnTo>
                      <a:pt x="384" y="472"/>
                    </a:lnTo>
                    <a:lnTo>
                      <a:pt x="470" y="472"/>
                    </a:lnTo>
                    <a:lnTo>
                      <a:pt x="470" y="52"/>
                    </a:lnTo>
                    <a:close/>
                    <a:moveTo>
                      <a:pt x="598" y="157"/>
                    </a:moveTo>
                    <a:lnTo>
                      <a:pt x="512" y="157"/>
                    </a:lnTo>
                    <a:lnTo>
                      <a:pt x="512" y="472"/>
                    </a:lnTo>
                    <a:lnTo>
                      <a:pt x="598" y="472"/>
                    </a:lnTo>
                    <a:lnTo>
                      <a:pt x="598" y="157"/>
                    </a:lnTo>
                    <a:close/>
                    <a:moveTo>
                      <a:pt x="726" y="52"/>
                    </a:moveTo>
                    <a:lnTo>
                      <a:pt x="641" y="52"/>
                    </a:lnTo>
                    <a:lnTo>
                      <a:pt x="641" y="472"/>
                    </a:lnTo>
                    <a:lnTo>
                      <a:pt x="726" y="472"/>
                    </a:lnTo>
                    <a:lnTo>
                      <a:pt x="726" y="52"/>
                    </a:lnTo>
                    <a:close/>
                    <a:moveTo>
                      <a:pt x="854" y="0"/>
                    </a:moveTo>
                    <a:lnTo>
                      <a:pt x="769" y="0"/>
                    </a:lnTo>
                    <a:lnTo>
                      <a:pt x="769" y="472"/>
                    </a:lnTo>
                    <a:lnTo>
                      <a:pt x="854" y="472"/>
                    </a:lnTo>
                    <a:lnTo>
                      <a:pt x="854" y="0"/>
                    </a:lnTo>
                    <a:close/>
                  </a:path>
                </a:pathLst>
              </a:custGeom>
              <a:solidFill>
                <a:schemeClr val="bg1">
                  <a:lumMod val="75000"/>
                </a:schemeClr>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505050"/>
                  </a:solidFill>
                </a:endParaRPr>
              </a:p>
            </p:txBody>
          </p:sp>
          <p:sp>
            <p:nvSpPr>
              <p:cNvPr id="17" name="Freeform 11">
                <a:extLst>
                  <a:ext uri="{FF2B5EF4-FFF2-40B4-BE49-F238E27FC236}">
                    <a16:creationId xmlns:a16="http://schemas.microsoft.com/office/drawing/2014/main" id="{E4A1C565-1EB9-641C-B423-B47D0AE9C45C}"/>
                  </a:ext>
                </a:extLst>
              </p:cNvPr>
              <p:cNvSpPr>
                <a:spLocks/>
              </p:cNvSpPr>
              <p:nvPr/>
            </p:nvSpPr>
            <p:spPr bwMode="auto">
              <a:xfrm>
                <a:off x="3847088" y="3185112"/>
                <a:ext cx="316894" cy="194449"/>
              </a:xfrm>
              <a:custGeom>
                <a:avLst/>
                <a:gdLst>
                  <a:gd name="T0" fmla="*/ 645 w 823"/>
                  <a:gd name="T1" fmla="*/ 0 h 505"/>
                  <a:gd name="T2" fmla="*/ 645 w 823"/>
                  <a:gd name="T3" fmla="*/ 38 h 505"/>
                  <a:gd name="T4" fmla="*/ 757 w 823"/>
                  <a:gd name="T5" fmla="*/ 38 h 505"/>
                  <a:gd name="T6" fmla="*/ 541 w 823"/>
                  <a:gd name="T7" fmla="*/ 251 h 505"/>
                  <a:gd name="T8" fmla="*/ 384 w 823"/>
                  <a:gd name="T9" fmla="*/ 95 h 505"/>
                  <a:gd name="T10" fmla="*/ 0 w 823"/>
                  <a:gd name="T11" fmla="*/ 477 h 505"/>
                  <a:gd name="T12" fmla="*/ 26 w 823"/>
                  <a:gd name="T13" fmla="*/ 505 h 505"/>
                  <a:gd name="T14" fmla="*/ 384 w 823"/>
                  <a:gd name="T15" fmla="*/ 149 h 505"/>
                  <a:gd name="T16" fmla="*/ 541 w 823"/>
                  <a:gd name="T17" fmla="*/ 304 h 505"/>
                  <a:gd name="T18" fmla="*/ 785 w 823"/>
                  <a:gd name="T19" fmla="*/ 64 h 505"/>
                  <a:gd name="T20" fmla="*/ 785 w 823"/>
                  <a:gd name="T21" fmla="*/ 176 h 505"/>
                  <a:gd name="T22" fmla="*/ 823 w 823"/>
                  <a:gd name="T23" fmla="*/ 176 h 505"/>
                  <a:gd name="T24" fmla="*/ 823 w 823"/>
                  <a:gd name="T25" fmla="*/ 0 h 505"/>
                  <a:gd name="T26" fmla="*/ 645 w 823"/>
                  <a:gd name="T27"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3" h="505">
                    <a:moveTo>
                      <a:pt x="645" y="0"/>
                    </a:moveTo>
                    <a:lnTo>
                      <a:pt x="645" y="38"/>
                    </a:lnTo>
                    <a:lnTo>
                      <a:pt x="757" y="38"/>
                    </a:lnTo>
                    <a:lnTo>
                      <a:pt x="541" y="251"/>
                    </a:lnTo>
                    <a:lnTo>
                      <a:pt x="384" y="95"/>
                    </a:lnTo>
                    <a:lnTo>
                      <a:pt x="0" y="477"/>
                    </a:lnTo>
                    <a:lnTo>
                      <a:pt x="26" y="505"/>
                    </a:lnTo>
                    <a:lnTo>
                      <a:pt x="384" y="149"/>
                    </a:lnTo>
                    <a:lnTo>
                      <a:pt x="541" y="304"/>
                    </a:lnTo>
                    <a:lnTo>
                      <a:pt x="785" y="64"/>
                    </a:lnTo>
                    <a:lnTo>
                      <a:pt x="785" y="176"/>
                    </a:lnTo>
                    <a:lnTo>
                      <a:pt x="823" y="176"/>
                    </a:lnTo>
                    <a:lnTo>
                      <a:pt x="823" y="0"/>
                    </a:lnTo>
                    <a:lnTo>
                      <a:pt x="645"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505050"/>
                  </a:solidFill>
                </a:endParaRPr>
              </a:p>
            </p:txBody>
          </p:sp>
        </p:grpSp>
      </p:grpSp>
      <p:sp>
        <p:nvSpPr>
          <p:cNvPr id="20" name="Text Placeholder 1">
            <a:extLst>
              <a:ext uri="{FF2B5EF4-FFF2-40B4-BE49-F238E27FC236}">
                <a16:creationId xmlns:a16="http://schemas.microsoft.com/office/drawing/2014/main" id="{E123E31E-2FD8-F4F2-E7B6-B83800BA819A}"/>
              </a:ext>
            </a:extLst>
          </p:cNvPr>
          <p:cNvSpPr txBox="1">
            <a:spLocks/>
          </p:cNvSpPr>
          <p:nvPr/>
        </p:nvSpPr>
        <p:spPr>
          <a:xfrm>
            <a:off x="3387682" y="1896853"/>
            <a:ext cx="2416877" cy="2088777"/>
          </a:xfrm>
          <a:prstGeom prst="rect">
            <a:avLst/>
          </a:prstGeom>
        </p:spPr>
        <p:txBody>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765" dirty="0"/>
              <a:t>Outbound marketing</a:t>
            </a:r>
          </a:p>
          <a:p>
            <a:pPr marL="214313" lvl="1" indent="-214313">
              <a:buFont typeface="Arial" panose="020B0604020202020204" pitchFamily="34" charset="0"/>
              <a:buChar char="•"/>
            </a:pPr>
            <a:r>
              <a:rPr lang="en-US" sz="1500" dirty="0"/>
              <a:t>Turn prospects into leads</a:t>
            </a:r>
          </a:p>
          <a:p>
            <a:pPr marL="214313" lvl="1" indent="-214313">
              <a:buFont typeface="Arial" panose="020B0604020202020204" pitchFamily="34" charset="0"/>
              <a:buChar char="•"/>
            </a:pPr>
            <a:r>
              <a:rPr lang="en-US" sz="1500" dirty="0"/>
              <a:t>Leverage the power of social media</a:t>
            </a:r>
          </a:p>
          <a:p>
            <a:pPr marL="214313" lvl="1" indent="-214313">
              <a:buFont typeface="Arial" panose="020B0604020202020204" pitchFamily="34" charset="0"/>
              <a:buChar char="•"/>
            </a:pPr>
            <a:r>
              <a:rPr lang="en-US" sz="1500" dirty="0"/>
              <a:t>Get customer feedback with Customer Voice surveys</a:t>
            </a:r>
          </a:p>
        </p:txBody>
      </p:sp>
      <p:grpSp>
        <p:nvGrpSpPr>
          <p:cNvPr id="21" name="Group 20" descr="Icon of calendar">
            <a:extLst>
              <a:ext uri="{FF2B5EF4-FFF2-40B4-BE49-F238E27FC236}">
                <a16:creationId xmlns:a16="http://schemas.microsoft.com/office/drawing/2014/main" id="{72CBAA68-7D96-B5A2-A959-DC693F4EA7D9}"/>
              </a:ext>
            </a:extLst>
          </p:cNvPr>
          <p:cNvGrpSpPr/>
          <p:nvPr/>
        </p:nvGrpSpPr>
        <p:grpSpPr>
          <a:xfrm>
            <a:off x="6842954" y="983851"/>
            <a:ext cx="841641" cy="841760"/>
            <a:chOff x="6998651" y="1473968"/>
            <a:chExt cx="1122188" cy="1122347"/>
          </a:xfrm>
        </p:grpSpPr>
        <p:grpSp>
          <p:nvGrpSpPr>
            <p:cNvPr id="22" name="Group 21">
              <a:extLst>
                <a:ext uri="{FF2B5EF4-FFF2-40B4-BE49-F238E27FC236}">
                  <a16:creationId xmlns:a16="http://schemas.microsoft.com/office/drawing/2014/main" id="{D5D9A495-BCC3-E789-FDD0-6C1F7811FEFF}"/>
                </a:ext>
                <a:ext uri="{C183D7F6-B498-43B3-948B-1728B52AA6E4}">
                  <adec:decorative xmlns:adec="http://schemas.microsoft.com/office/drawing/2017/decorative" val="1"/>
                </a:ext>
              </a:extLst>
            </p:cNvPr>
            <p:cNvGrpSpPr/>
            <p:nvPr/>
          </p:nvGrpSpPr>
          <p:grpSpPr>
            <a:xfrm>
              <a:off x="6998651" y="1473968"/>
              <a:ext cx="1122188" cy="1122347"/>
              <a:chOff x="7962901" y="3032919"/>
              <a:chExt cx="981074" cy="981076"/>
            </a:xfrm>
          </p:grpSpPr>
          <p:sp>
            <p:nvSpPr>
              <p:cNvPr id="37" name="Freeform 5">
                <a:extLst>
                  <a:ext uri="{FF2B5EF4-FFF2-40B4-BE49-F238E27FC236}">
                    <a16:creationId xmlns:a16="http://schemas.microsoft.com/office/drawing/2014/main" id="{1DBD4A62-6202-5152-7CE0-374C07EF9C3B}"/>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38" name="Freeform 6">
                <a:extLst>
                  <a:ext uri="{FF2B5EF4-FFF2-40B4-BE49-F238E27FC236}">
                    <a16:creationId xmlns:a16="http://schemas.microsoft.com/office/drawing/2014/main" id="{E7609C1B-3F85-012D-17CB-639C71D72243}"/>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68580" tIns="34290" rIns="68580" bIns="34290" numCol="1" anchor="t" anchorCtr="0" compatLnSpc="1">
                <a:prstTxWarp prst="textNoShape">
                  <a:avLst/>
                </a:prstTxWarp>
              </a:bodyPr>
              <a:lstStyle/>
              <a:p>
                <a:endParaRPr lang="en-US" sz="1298" dirty="0"/>
              </a:p>
            </p:txBody>
          </p:sp>
        </p:grpSp>
        <p:grpSp>
          <p:nvGrpSpPr>
            <p:cNvPr id="23" name="Group 22" descr="Icon of calendar">
              <a:extLst>
                <a:ext uri="{FF2B5EF4-FFF2-40B4-BE49-F238E27FC236}">
                  <a16:creationId xmlns:a16="http://schemas.microsoft.com/office/drawing/2014/main" id="{E0FE03A5-E285-97AD-C7AB-6A27A48F21FE}"/>
                </a:ext>
              </a:extLst>
            </p:cNvPr>
            <p:cNvGrpSpPr>
              <a:grpSpLocks noChangeAspect="1"/>
            </p:cNvGrpSpPr>
            <p:nvPr/>
          </p:nvGrpSpPr>
          <p:grpSpPr>
            <a:xfrm>
              <a:off x="7300074" y="1817068"/>
              <a:ext cx="519342" cy="436146"/>
              <a:chOff x="2729230" y="4322068"/>
              <a:chExt cx="482169" cy="404930"/>
            </a:xfrm>
          </p:grpSpPr>
          <p:sp>
            <p:nvSpPr>
              <p:cNvPr id="24" name="Freeform: Shape 23">
                <a:extLst>
                  <a:ext uri="{FF2B5EF4-FFF2-40B4-BE49-F238E27FC236}">
                    <a16:creationId xmlns:a16="http://schemas.microsoft.com/office/drawing/2014/main" id="{C74A1249-5A13-A8DA-1BA3-0C3D8F60F106}"/>
                  </a:ext>
                </a:extLst>
              </p:cNvPr>
              <p:cNvSpPr/>
              <p:nvPr/>
            </p:nvSpPr>
            <p:spPr>
              <a:xfrm>
                <a:off x="2822855" y="4322068"/>
                <a:ext cx="44473" cy="84943"/>
              </a:xfrm>
              <a:custGeom>
                <a:avLst/>
                <a:gdLst>
                  <a:gd name="connsiteX0" fmla="*/ 0 w 56934"/>
                  <a:gd name="connsiteY0" fmla="*/ 0 h 108745"/>
                  <a:gd name="connsiteX1" fmla="*/ 56934 w 56934"/>
                  <a:gd name="connsiteY1" fmla="*/ 0 h 108745"/>
                  <a:gd name="connsiteX2" fmla="*/ 56934 w 56934"/>
                  <a:gd name="connsiteY2" fmla="*/ 108745 h 108745"/>
                  <a:gd name="connsiteX3" fmla="*/ 0 w 56934"/>
                  <a:gd name="connsiteY3" fmla="*/ 108745 h 108745"/>
                  <a:gd name="connsiteX4" fmla="*/ 0 w 56934"/>
                  <a:gd name="connsiteY4" fmla="*/ 0 h 1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4" h="108745">
                    <a:moveTo>
                      <a:pt x="0" y="0"/>
                    </a:moveTo>
                    <a:lnTo>
                      <a:pt x="56934" y="0"/>
                    </a:lnTo>
                    <a:lnTo>
                      <a:pt x="56934" y="108745"/>
                    </a:lnTo>
                    <a:lnTo>
                      <a:pt x="0" y="108745"/>
                    </a:lnTo>
                    <a:lnTo>
                      <a:pt x="0" y="0"/>
                    </a:lnTo>
                    <a:close/>
                  </a:path>
                </a:pathLst>
              </a:custGeom>
              <a:solidFill>
                <a:srgbClr val="3C3C41"/>
              </a:solidFill>
              <a:ln w="8828" cap="flat">
                <a:noFill/>
                <a:prstDash val="solid"/>
                <a:miter/>
              </a:ln>
            </p:spPr>
            <p:txBody>
              <a:bodyPr wrap="square" rtlCol="0" anchor="ctr">
                <a:noAutofit/>
              </a:bodyPr>
              <a:lstStyle/>
              <a:p>
                <a:pPr defTabSz="685800">
                  <a:defRPr/>
                </a:pPr>
                <a:endParaRPr lang="en-US" sz="1350" kern="0">
                  <a:solidFill>
                    <a:srgbClr val="505050"/>
                  </a:solidFill>
                </a:endParaRPr>
              </a:p>
            </p:txBody>
          </p:sp>
          <p:sp>
            <p:nvSpPr>
              <p:cNvPr id="25" name="Freeform: Shape 24">
                <a:extLst>
                  <a:ext uri="{FF2B5EF4-FFF2-40B4-BE49-F238E27FC236}">
                    <a16:creationId xmlns:a16="http://schemas.microsoft.com/office/drawing/2014/main" id="{89CB7DF6-AB4D-A6C7-D6C9-6FA8E41AF0CA}"/>
                  </a:ext>
                </a:extLst>
              </p:cNvPr>
              <p:cNvSpPr/>
              <p:nvPr/>
            </p:nvSpPr>
            <p:spPr>
              <a:xfrm>
                <a:off x="3060429" y="4322068"/>
                <a:ext cx="44473" cy="84943"/>
              </a:xfrm>
              <a:custGeom>
                <a:avLst/>
                <a:gdLst>
                  <a:gd name="connsiteX0" fmla="*/ 0 w 56934"/>
                  <a:gd name="connsiteY0" fmla="*/ 0 h 108745"/>
                  <a:gd name="connsiteX1" fmla="*/ 56934 w 56934"/>
                  <a:gd name="connsiteY1" fmla="*/ 0 h 108745"/>
                  <a:gd name="connsiteX2" fmla="*/ 56934 w 56934"/>
                  <a:gd name="connsiteY2" fmla="*/ 108745 h 108745"/>
                  <a:gd name="connsiteX3" fmla="*/ 0 w 56934"/>
                  <a:gd name="connsiteY3" fmla="*/ 108745 h 108745"/>
                  <a:gd name="connsiteX4" fmla="*/ 0 w 56934"/>
                  <a:gd name="connsiteY4" fmla="*/ 0 h 1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4" h="108745">
                    <a:moveTo>
                      <a:pt x="0" y="0"/>
                    </a:moveTo>
                    <a:lnTo>
                      <a:pt x="56934" y="0"/>
                    </a:lnTo>
                    <a:lnTo>
                      <a:pt x="56934" y="108745"/>
                    </a:lnTo>
                    <a:lnTo>
                      <a:pt x="0" y="108745"/>
                    </a:lnTo>
                    <a:lnTo>
                      <a:pt x="0" y="0"/>
                    </a:lnTo>
                    <a:close/>
                  </a:path>
                </a:pathLst>
              </a:custGeom>
              <a:solidFill>
                <a:srgbClr val="3C3C41"/>
              </a:solidFill>
              <a:ln w="8828" cap="flat">
                <a:noFill/>
                <a:prstDash val="solid"/>
                <a:miter/>
              </a:ln>
            </p:spPr>
            <p:txBody>
              <a:bodyPr wrap="square" rtlCol="0" anchor="ctr">
                <a:noAutofit/>
              </a:bodyPr>
              <a:lstStyle/>
              <a:p>
                <a:pPr defTabSz="685800">
                  <a:defRPr/>
                </a:pPr>
                <a:endParaRPr lang="en-US" sz="1350" kern="0">
                  <a:solidFill>
                    <a:srgbClr val="505050"/>
                  </a:solidFill>
                </a:endParaRPr>
              </a:p>
            </p:txBody>
          </p:sp>
          <p:grpSp>
            <p:nvGrpSpPr>
              <p:cNvPr id="26" name="Group 25">
                <a:extLst>
                  <a:ext uri="{FF2B5EF4-FFF2-40B4-BE49-F238E27FC236}">
                    <a16:creationId xmlns:a16="http://schemas.microsoft.com/office/drawing/2014/main" id="{79522F0A-B418-C55A-4D39-7F35DD5E7CDE}"/>
                  </a:ext>
                </a:extLst>
              </p:cNvPr>
              <p:cNvGrpSpPr/>
              <p:nvPr/>
            </p:nvGrpSpPr>
            <p:grpSpPr>
              <a:xfrm>
                <a:off x="2729230" y="4370939"/>
                <a:ext cx="482169" cy="356059"/>
                <a:chOff x="2729230" y="4370939"/>
                <a:chExt cx="482169" cy="356059"/>
              </a:xfrm>
              <a:solidFill>
                <a:srgbClr val="3C3C41"/>
              </a:solidFill>
            </p:grpSpPr>
            <p:sp>
              <p:nvSpPr>
                <p:cNvPr id="35" name="Freeform: Shape 34">
                  <a:extLst>
                    <a:ext uri="{FF2B5EF4-FFF2-40B4-BE49-F238E27FC236}">
                      <a16:creationId xmlns:a16="http://schemas.microsoft.com/office/drawing/2014/main" id="{CCC38F28-58DF-9572-6D06-D2B9D7194229}"/>
                    </a:ext>
                  </a:extLst>
                </p:cNvPr>
                <p:cNvSpPr/>
                <p:nvPr/>
              </p:nvSpPr>
              <p:spPr>
                <a:xfrm>
                  <a:off x="2729230" y="4370939"/>
                  <a:ext cx="482169" cy="69815"/>
                </a:xfrm>
                <a:custGeom>
                  <a:avLst/>
                  <a:gdLst>
                    <a:gd name="connsiteX0" fmla="*/ 0 w 617275"/>
                    <a:gd name="connsiteY0" fmla="*/ 0 h 89378"/>
                    <a:gd name="connsiteX1" fmla="*/ 109372 w 617275"/>
                    <a:gd name="connsiteY1" fmla="*/ 0 h 89378"/>
                    <a:gd name="connsiteX2" fmla="*/ 109372 w 617275"/>
                    <a:gd name="connsiteY2" fmla="*/ 56607 h 89378"/>
                    <a:gd name="connsiteX3" fmla="*/ 187280 w 617275"/>
                    <a:gd name="connsiteY3" fmla="*/ 56607 h 89378"/>
                    <a:gd name="connsiteX4" fmla="*/ 187280 w 617275"/>
                    <a:gd name="connsiteY4" fmla="*/ 0 h 89378"/>
                    <a:gd name="connsiteX5" fmla="*/ 413513 w 617275"/>
                    <a:gd name="connsiteY5" fmla="*/ 0 h 89378"/>
                    <a:gd name="connsiteX6" fmla="*/ 413513 w 617275"/>
                    <a:gd name="connsiteY6" fmla="*/ 56607 h 89378"/>
                    <a:gd name="connsiteX7" fmla="*/ 491422 w 617275"/>
                    <a:gd name="connsiteY7" fmla="*/ 56607 h 89378"/>
                    <a:gd name="connsiteX8" fmla="*/ 491422 w 617275"/>
                    <a:gd name="connsiteY8" fmla="*/ 0 h 89378"/>
                    <a:gd name="connsiteX9" fmla="*/ 617275 w 617275"/>
                    <a:gd name="connsiteY9" fmla="*/ 0 h 89378"/>
                    <a:gd name="connsiteX10" fmla="*/ 617275 w 617275"/>
                    <a:gd name="connsiteY10" fmla="*/ 89378 h 89378"/>
                    <a:gd name="connsiteX11" fmla="*/ 0 w 617275"/>
                    <a:gd name="connsiteY11" fmla="*/ 89378 h 89378"/>
                    <a:gd name="connsiteX12" fmla="*/ 0 w 617275"/>
                    <a:gd name="connsiteY12" fmla="*/ 0 h 8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7275" h="89378">
                      <a:moveTo>
                        <a:pt x="0" y="0"/>
                      </a:moveTo>
                      <a:lnTo>
                        <a:pt x="109372" y="0"/>
                      </a:lnTo>
                      <a:lnTo>
                        <a:pt x="109372" y="56607"/>
                      </a:lnTo>
                      <a:lnTo>
                        <a:pt x="187280" y="56607"/>
                      </a:lnTo>
                      <a:lnTo>
                        <a:pt x="187280" y="0"/>
                      </a:lnTo>
                      <a:lnTo>
                        <a:pt x="413513" y="0"/>
                      </a:lnTo>
                      <a:lnTo>
                        <a:pt x="413513" y="56607"/>
                      </a:lnTo>
                      <a:lnTo>
                        <a:pt x="491422" y="56607"/>
                      </a:lnTo>
                      <a:lnTo>
                        <a:pt x="491422" y="0"/>
                      </a:lnTo>
                      <a:lnTo>
                        <a:pt x="617275" y="0"/>
                      </a:lnTo>
                      <a:lnTo>
                        <a:pt x="617275" y="89378"/>
                      </a:lnTo>
                      <a:lnTo>
                        <a:pt x="0" y="89378"/>
                      </a:lnTo>
                      <a:lnTo>
                        <a:pt x="0" y="0"/>
                      </a:lnTo>
                      <a:close/>
                    </a:path>
                  </a:pathLst>
                </a:custGeom>
                <a:solidFill>
                  <a:schemeClr val="bg1">
                    <a:lumMod val="75000"/>
                  </a:schemeClr>
                </a:solidFill>
                <a:ln w="8828" cap="flat">
                  <a:noFill/>
                  <a:prstDash val="solid"/>
                  <a:miter/>
                </a:ln>
              </p:spPr>
              <p:txBody>
                <a:bodyPr wrap="square" rtlCol="0" anchor="ctr">
                  <a:noAutofit/>
                </a:bodyPr>
                <a:lstStyle/>
                <a:p>
                  <a:pPr defTabSz="685800">
                    <a:defRPr/>
                  </a:pPr>
                  <a:endParaRPr lang="en-US" sz="1350" kern="0">
                    <a:solidFill>
                      <a:srgbClr val="505050"/>
                    </a:solidFill>
                  </a:endParaRPr>
                </a:p>
              </p:txBody>
            </p:sp>
            <p:sp>
              <p:nvSpPr>
                <p:cNvPr id="36" name="Freeform: Shape 35">
                  <a:extLst>
                    <a:ext uri="{FF2B5EF4-FFF2-40B4-BE49-F238E27FC236}">
                      <a16:creationId xmlns:a16="http://schemas.microsoft.com/office/drawing/2014/main" id="{7D014898-8666-5464-4924-C1B7611EB59C}"/>
                    </a:ext>
                  </a:extLst>
                </p:cNvPr>
                <p:cNvSpPr/>
                <p:nvPr/>
              </p:nvSpPr>
              <p:spPr>
                <a:xfrm>
                  <a:off x="2729230" y="4450062"/>
                  <a:ext cx="482169" cy="276936"/>
                </a:xfrm>
                <a:custGeom>
                  <a:avLst/>
                  <a:gdLst>
                    <a:gd name="connsiteX0" fmla="*/ 0 w 617275"/>
                    <a:gd name="connsiteY0" fmla="*/ 0 h 354534"/>
                    <a:gd name="connsiteX1" fmla="*/ 617275 w 617275"/>
                    <a:gd name="connsiteY1" fmla="*/ 0 h 354534"/>
                    <a:gd name="connsiteX2" fmla="*/ 617275 w 617275"/>
                    <a:gd name="connsiteY2" fmla="*/ 354534 h 354534"/>
                    <a:gd name="connsiteX3" fmla="*/ 0 w 617275"/>
                    <a:gd name="connsiteY3" fmla="*/ 354534 h 354534"/>
                    <a:gd name="connsiteX4" fmla="*/ 0 w 617275"/>
                    <a:gd name="connsiteY4" fmla="*/ 0 h 354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75" h="354534">
                      <a:moveTo>
                        <a:pt x="0" y="0"/>
                      </a:moveTo>
                      <a:lnTo>
                        <a:pt x="617275" y="0"/>
                      </a:lnTo>
                      <a:lnTo>
                        <a:pt x="617275" y="354534"/>
                      </a:lnTo>
                      <a:lnTo>
                        <a:pt x="0" y="354534"/>
                      </a:lnTo>
                      <a:lnTo>
                        <a:pt x="0" y="0"/>
                      </a:lnTo>
                      <a:close/>
                    </a:path>
                  </a:pathLst>
                </a:custGeom>
                <a:solidFill>
                  <a:schemeClr val="bg1">
                    <a:lumMod val="75000"/>
                  </a:schemeClr>
                </a:solidFill>
                <a:ln w="8828" cap="flat">
                  <a:noFill/>
                  <a:prstDash val="solid"/>
                  <a:miter/>
                </a:ln>
              </p:spPr>
              <p:txBody>
                <a:bodyPr wrap="square" rtlCol="0" anchor="ctr">
                  <a:noAutofit/>
                </a:bodyPr>
                <a:lstStyle/>
                <a:p>
                  <a:pPr defTabSz="685800">
                    <a:defRPr/>
                  </a:pPr>
                  <a:endParaRPr lang="en-US" sz="1350" kern="0">
                    <a:solidFill>
                      <a:srgbClr val="505050"/>
                    </a:solidFill>
                  </a:endParaRPr>
                </a:p>
              </p:txBody>
            </p:sp>
          </p:grpSp>
          <p:sp>
            <p:nvSpPr>
              <p:cNvPr id="27" name="Freeform: Shape 26">
                <a:extLst>
                  <a:ext uri="{FF2B5EF4-FFF2-40B4-BE49-F238E27FC236}">
                    <a16:creationId xmlns:a16="http://schemas.microsoft.com/office/drawing/2014/main" id="{58FD55E6-F24F-47F2-04B5-D72705B47A86}"/>
                  </a:ext>
                </a:extLst>
              </p:cNvPr>
              <p:cNvSpPr/>
              <p:nvPr/>
            </p:nvSpPr>
            <p:spPr>
              <a:xfrm>
                <a:off x="3076870"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defTabSz="685800">
                  <a:defRPr/>
                </a:pPr>
                <a:endParaRPr lang="en-US" sz="1350" kern="0">
                  <a:solidFill>
                    <a:srgbClr val="505050"/>
                  </a:solidFill>
                </a:endParaRPr>
              </a:p>
            </p:txBody>
          </p:sp>
          <p:sp>
            <p:nvSpPr>
              <p:cNvPr id="28" name="Freeform: Shape 27">
                <a:extLst>
                  <a:ext uri="{FF2B5EF4-FFF2-40B4-BE49-F238E27FC236}">
                    <a16:creationId xmlns:a16="http://schemas.microsoft.com/office/drawing/2014/main" id="{39EB938A-0959-4418-ED62-ECC1154031EC}"/>
                  </a:ext>
                </a:extLst>
              </p:cNvPr>
              <p:cNvSpPr/>
              <p:nvPr/>
            </p:nvSpPr>
            <p:spPr>
              <a:xfrm>
                <a:off x="3076870"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defTabSz="685800">
                  <a:defRPr/>
                </a:pPr>
                <a:endParaRPr lang="en-US" sz="1350" kern="0">
                  <a:solidFill>
                    <a:srgbClr val="505050"/>
                  </a:solidFill>
                </a:endParaRPr>
              </a:p>
            </p:txBody>
          </p:sp>
          <p:sp>
            <p:nvSpPr>
              <p:cNvPr id="29" name="Freeform: Shape 28">
                <a:extLst>
                  <a:ext uri="{FF2B5EF4-FFF2-40B4-BE49-F238E27FC236}">
                    <a16:creationId xmlns:a16="http://schemas.microsoft.com/office/drawing/2014/main" id="{7A8CB939-E572-EB94-850D-F42F76C133BC}"/>
                  </a:ext>
                </a:extLst>
              </p:cNvPr>
              <p:cNvSpPr/>
              <p:nvPr/>
            </p:nvSpPr>
            <p:spPr>
              <a:xfrm>
                <a:off x="2978563"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defTabSz="685800">
                  <a:defRPr/>
                </a:pPr>
                <a:endParaRPr lang="en-US" sz="1350" kern="0">
                  <a:solidFill>
                    <a:srgbClr val="505050"/>
                  </a:solidFill>
                </a:endParaRPr>
              </a:p>
            </p:txBody>
          </p:sp>
          <p:sp>
            <p:nvSpPr>
              <p:cNvPr id="30" name="Freeform: Shape 29">
                <a:extLst>
                  <a:ext uri="{FF2B5EF4-FFF2-40B4-BE49-F238E27FC236}">
                    <a16:creationId xmlns:a16="http://schemas.microsoft.com/office/drawing/2014/main" id="{15890471-DE9E-E86C-5FFD-D2272A8915B9}"/>
                  </a:ext>
                </a:extLst>
              </p:cNvPr>
              <p:cNvSpPr/>
              <p:nvPr/>
            </p:nvSpPr>
            <p:spPr>
              <a:xfrm>
                <a:off x="2978563"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defTabSz="685800">
                  <a:defRPr/>
                </a:pPr>
                <a:endParaRPr lang="en-US" sz="1350" kern="0">
                  <a:solidFill>
                    <a:srgbClr val="505050"/>
                  </a:solidFill>
                </a:endParaRPr>
              </a:p>
            </p:txBody>
          </p:sp>
          <p:sp>
            <p:nvSpPr>
              <p:cNvPr id="31" name="Freeform: Shape 30">
                <a:extLst>
                  <a:ext uri="{FF2B5EF4-FFF2-40B4-BE49-F238E27FC236}">
                    <a16:creationId xmlns:a16="http://schemas.microsoft.com/office/drawing/2014/main" id="{DBD38EA3-59AF-E25A-B991-B929B00DDF8B}"/>
                  </a:ext>
                </a:extLst>
              </p:cNvPr>
              <p:cNvSpPr/>
              <p:nvPr/>
            </p:nvSpPr>
            <p:spPr>
              <a:xfrm>
                <a:off x="2880258"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defTabSz="685800">
                  <a:defRPr/>
                </a:pPr>
                <a:endParaRPr lang="en-US" sz="1350" kern="0">
                  <a:solidFill>
                    <a:srgbClr val="505050"/>
                  </a:solidFill>
                </a:endParaRPr>
              </a:p>
            </p:txBody>
          </p:sp>
          <p:sp>
            <p:nvSpPr>
              <p:cNvPr id="32" name="Freeform: Shape 31">
                <a:extLst>
                  <a:ext uri="{FF2B5EF4-FFF2-40B4-BE49-F238E27FC236}">
                    <a16:creationId xmlns:a16="http://schemas.microsoft.com/office/drawing/2014/main" id="{928AEC85-97C3-A362-C4EA-80EBA409EE73}"/>
                  </a:ext>
                </a:extLst>
              </p:cNvPr>
              <p:cNvSpPr/>
              <p:nvPr/>
            </p:nvSpPr>
            <p:spPr>
              <a:xfrm>
                <a:off x="2880258"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defTabSz="685800">
                  <a:defRPr/>
                </a:pPr>
                <a:endParaRPr lang="en-US" sz="1350" kern="0">
                  <a:solidFill>
                    <a:srgbClr val="505050"/>
                  </a:solidFill>
                </a:endParaRPr>
              </a:p>
            </p:txBody>
          </p:sp>
          <p:sp>
            <p:nvSpPr>
              <p:cNvPr id="33" name="Freeform: Shape 32">
                <a:extLst>
                  <a:ext uri="{FF2B5EF4-FFF2-40B4-BE49-F238E27FC236}">
                    <a16:creationId xmlns:a16="http://schemas.microsoft.com/office/drawing/2014/main" id="{8C0BC8BB-7214-E9E2-43DC-5979305A253E}"/>
                  </a:ext>
                </a:extLst>
              </p:cNvPr>
              <p:cNvSpPr/>
              <p:nvPr/>
            </p:nvSpPr>
            <p:spPr>
              <a:xfrm>
                <a:off x="2780780"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defTabSz="685800">
                  <a:defRPr/>
                </a:pPr>
                <a:endParaRPr lang="en-US" sz="1350" kern="0">
                  <a:solidFill>
                    <a:srgbClr val="505050"/>
                  </a:solidFill>
                </a:endParaRPr>
              </a:p>
            </p:txBody>
          </p:sp>
          <p:sp>
            <p:nvSpPr>
              <p:cNvPr id="34" name="Freeform: Shape 33">
                <a:extLst>
                  <a:ext uri="{FF2B5EF4-FFF2-40B4-BE49-F238E27FC236}">
                    <a16:creationId xmlns:a16="http://schemas.microsoft.com/office/drawing/2014/main" id="{EBE389F9-D791-01C7-D056-68360FE1CC96}"/>
                  </a:ext>
                </a:extLst>
              </p:cNvPr>
              <p:cNvSpPr/>
              <p:nvPr/>
            </p:nvSpPr>
            <p:spPr>
              <a:xfrm>
                <a:off x="2780780"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defTabSz="685800">
                  <a:defRPr/>
                </a:pPr>
                <a:endParaRPr lang="en-US" sz="1350" kern="0">
                  <a:solidFill>
                    <a:srgbClr val="505050"/>
                  </a:solidFill>
                </a:endParaRPr>
              </a:p>
            </p:txBody>
          </p:sp>
        </p:grpSp>
      </p:grpSp>
      <p:sp>
        <p:nvSpPr>
          <p:cNvPr id="39" name="Text Placeholder 2">
            <a:extLst>
              <a:ext uri="{FF2B5EF4-FFF2-40B4-BE49-F238E27FC236}">
                <a16:creationId xmlns:a16="http://schemas.microsoft.com/office/drawing/2014/main" id="{25D8FC37-FBCD-192F-ED93-2418B8700D00}"/>
              </a:ext>
            </a:extLst>
          </p:cNvPr>
          <p:cNvSpPr txBox="1">
            <a:spLocks/>
          </p:cNvSpPr>
          <p:nvPr/>
        </p:nvSpPr>
        <p:spPr>
          <a:xfrm>
            <a:off x="6298002" y="1904091"/>
            <a:ext cx="2416877" cy="2088777"/>
          </a:xfrm>
          <a:prstGeom prst="rect">
            <a:avLst/>
          </a:prstGeom>
        </p:spPr>
        <p:txBody>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765" dirty="0"/>
              <a:t>Event planning</a:t>
            </a:r>
          </a:p>
          <a:p>
            <a:pPr marL="214313" lvl="1" indent="-214313">
              <a:buFont typeface="Arial" panose="020B0604020202020204" pitchFamily="34" charset="0"/>
              <a:buChar char="•"/>
            </a:pPr>
            <a:r>
              <a:rPr lang="en-US" sz="1500" dirty="0"/>
              <a:t>Manage all your event needs in one place</a:t>
            </a:r>
          </a:p>
          <a:p>
            <a:pPr marL="214313" lvl="1" indent="-214313">
              <a:buFont typeface="Arial" panose="020B0604020202020204" pitchFamily="34" charset="0"/>
              <a:buChar char="•"/>
            </a:pPr>
            <a:r>
              <a:rPr lang="en-US" sz="1500" dirty="0"/>
              <a:t>Meet your audience where they are</a:t>
            </a:r>
          </a:p>
          <a:p>
            <a:pPr marL="214313" lvl="1" indent="-214313">
              <a:buFont typeface="Arial" panose="020B0604020202020204" pitchFamily="34" charset="0"/>
              <a:buChar char="•"/>
            </a:pPr>
            <a:r>
              <a:rPr lang="en-US" sz="1500" dirty="0"/>
              <a:t>Continue the conversation with webinar participants </a:t>
            </a:r>
          </a:p>
        </p:txBody>
      </p:sp>
    </p:spTree>
    <p:extLst>
      <p:ext uri="{BB962C8B-B14F-4D97-AF65-F5344CB8AC3E}">
        <p14:creationId xmlns:p14="http://schemas.microsoft.com/office/powerpoint/2010/main" val="1962851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noAutofit/>
          </a:bodyPr>
          <a:lstStyle/>
          <a:p>
            <a:r>
              <a:rPr lang="en-US" sz="2800" dirty="0"/>
              <a:t>Access the Settings area in Dynamics 365 Marketing</a:t>
            </a:r>
          </a:p>
        </p:txBody>
      </p:sp>
      <p:pic>
        <p:nvPicPr>
          <p:cNvPr id="5" name="Picture 4">
            <a:extLst>
              <a:ext uri="{FF2B5EF4-FFF2-40B4-BE49-F238E27FC236}">
                <a16:creationId xmlns:a16="http://schemas.microsoft.com/office/drawing/2014/main" id="{34796E41-6D41-9DCC-B9F1-A5A94D0B3E30}"/>
              </a:ext>
            </a:extLst>
          </p:cNvPr>
          <p:cNvPicPr>
            <a:picLocks noChangeAspect="1"/>
          </p:cNvPicPr>
          <p:nvPr/>
        </p:nvPicPr>
        <p:blipFill>
          <a:blip r:embed="rId3"/>
          <a:stretch>
            <a:fillRect/>
          </a:stretch>
        </p:blipFill>
        <p:spPr>
          <a:xfrm>
            <a:off x="777649" y="969440"/>
            <a:ext cx="7588703" cy="3609140"/>
          </a:xfrm>
          <a:prstGeom prst="rect">
            <a:avLst/>
          </a:prstGeom>
        </p:spPr>
      </p:pic>
    </p:spTree>
    <p:extLst>
      <p:ext uri="{BB962C8B-B14F-4D97-AF65-F5344CB8AC3E}">
        <p14:creationId xmlns:p14="http://schemas.microsoft.com/office/powerpoint/2010/main" val="2986599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173BB4-9535-018B-39A1-D0567FD4DFB2}"/>
              </a:ext>
            </a:extLst>
          </p:cNvPr>
          <p:cNvSpPr>
            <a:spLocks noGrp="1"/>
          </p:cNvSpPr>
          <p:nvPr>
            <p:ph type="title"/>
          </p:nvPr>
        </p:nvSpPr>
        <p:spPr/>
        <p:txBody>
          <a:bodyPr/>
          <a:lstStyle/>
          <a:p>
            <a:r>
              <a:rPr lang="en-US" dirty="0"/>
              <a:t>Account-based marketing</a:t>
            </a:r>
          </a:p>
        </p:txBody>
      </p:sp>
      <p:grpSp>
        <p:nvGrpSpPr>
          <p:cNvPr id="8" name="Group 7" descr="Icon of gear and two arrow">
            <a:extLst>
              <a:ext uri="{FF2B5EF4-FFF2-40B4-BE49-F238E27FC236}">
                <a16:creationId xmlns:a16="http://schemas.microsoft.com/office/drawing/2014/main" id="{32A3F45A-C545-890D-C23A-BFD73B24ED2A}"/>
              </a:ext>
            </a:extLst>
          </p:cNvPr>
          <p:cNvGrpSpPr/>
          <p:nvPr/>
        </p:nvGrpSpPr>
        <p:grpSpPr>
          <a:xfrm>
            <a:off x="313982" y="1115947"/>
            <a:ext cx="537855" cy="537932"/>
            <a:chOff x="418643" y="1456896"/>
            <a:chExt cx="717140" cy="717242"/>
          </a:xfrm>
        </p:grpSpPr>
        <p:grpSp>
          <p:nvGrpSpPr>
            <p:cNvPr id="9" name="Group 8">
              <a:extLst>
                <a:ext uri="{FF2B5EF4-FFF2-40B4-BE49-F238E27FC236}">
                  <a16:creationId xmlns:a16="http://schemas.microsoft.com/office/drawing/2014/main" id="{9E521B5E-DE4A-076C-3009-7CE7E818BB28}"/>
                </a:ext>
                <a:ext uri="{C183D7F6-B498-43B3-948B-1728B52AA6E4}">
                  <adec:decorative xmlns:adec="http://schemas.microsoft.com/office/drawing/2017/decorative" val="1"/>
                </a:ext>
              </a:extLst>
            </p:cNvPr>
            <p:cNvGrpSpPr/>
            <p:nvPr/>
          </p:nvGrpSpPr>
          <p:grpSpPr>
            <a:xfrm>
              <a:off x="418643" y="1456896"/>
              <a:ext cx="717140" cy="717242"/>
              <a:chOff x="7962901" y="3032919"/>
              <a:chExt cx="981074" cy="981076"/>
            </a:xfrm>
          </p:grpSpPr>
          <p:sp>
            <p:nvSpPr>
              <p:cNvPr id="14" name="Freeform 5">
                <a:extLst>
                  <a:ext uri="{FF2B5EF4-FFF2-40B4-BE49-F238E27FC236}">
                    <a16:creationId xmlns:a16="http://schemas.microsoft.com/office/drawing/2014/main" id="{6C77C88C-2BD2-B33F-4FB6-A6956DF68AE2}"/>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15" name="Freeform 6">
                <a:extLst>
                  <a:ext uri="{FF2B5EF4-FFF2-40B4-BE49-F238E27FC236}">
                    <a16:creationId xmlns:a16="http://schemas.microsoft.com/office/drawing/2014/main" id="{9DB8E67D-E2FA-A759-4567-359B4D0A1479}"/>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68580" tIns="34290" rIns="68580" bIns="34290" numCol="1" anchor="t" anchorCtr="0" compatLnSpc="1">
                <a:prstTxWarp prst="textNoShape">
                  <a:avLst/>
                </a:prstTxWarp>
              </a:bodyPr>
              <a:lstStyle/>
              <a:p>
                <a:endParaRPr lang="en-US" sz="1298"/>
              </a:p>
            </p:txBody>
          </p:sp>
        </p:grpSp>
        <p:grpSp>
          <p:nvGrpSpPr>
            <p:cNvPr id="10" name="Group 9" descr="Icon of gear and two arrow">
              <a:extLst>
                <a:ext uri="{FF2B5EF4-FFF2-40B4-BE49-F238E27FC236}">
                  <a16:creationId xmlns:a16="http://schemas.microsoft.com/office/drawing/2014/main" id="{00B3CFC9-70BB-36F2-3762-3DB014F24C73}"/>
                </a:ext>
              </a:extLst>
            </p:cNvPr>
            <p:cNvGrpSpPr>
              <a:grpSpLocks noChangeAspect="1"/>
            </p:cNvGrpSpPr>
            <p:nvPr/>
          </p:nvGrpSpPr>
          <p:grpSpPr>
            <a:xfrm>
              <a:off x="578448" y="1653485"/>
              <a:ext cx="397530" cy="324064"/>
              <a:chOff x="10035841" y="508637"/>
              <a:chExt cx="758435" cy="618272"/>
            </a:xfrm>
          </p:grpSpPr>
          <p:sp>
            <p:nvSpPr>
              <p:cNvPr id="11" name="Freeform: Shape 10">
                <a:extLst>
                  <a:ext uri="{FF2B5EF4-FFF2-40B4-BE49-F238E27FC236}">
                    <a16:creationId xmlns:a16="http://schemas.microsoft.com/office/drawing/2014/main" id="{E838616A-F9EC-A618-00F2-D3BB8F2EDCC9}"/>
                  </a:ext>
                </a:extLst>
              </p:cNvPr>
              <p:cNvSpPr/>
              <p:nvPr/>
            </p:nvSpPr>
            <p:spPr>
              <a:xfrm>
                <a:off x="10106862" y="508637"/>
                <a:ext cx="687414" cy="366319"/>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bg1">
                  <a:lumMod val="75000"/>
                </a:schemeClr>
              </a:solidFill>
              <a:ln w="9525" cap="flat">
                <a:noFill/>
                <a:prstDash val="solid"/>
                <a:miter/>
              </a:ln>
            </p:spPr>
            <p:txBody>
              <a:bodyPr rtlCol="0" anchor="ctr"/>
              <a:lstStyle/>
              <a:p>
                <a:pPr defTabSz="685800">
                  <a:defRPr/>
                </a:pPr>
                <a:endParaRPr lang="en-IN" sz="1350" kern="0">
                  <a:solidFill>
                    <a:srgbClr val="505050"/>
                  </a:solidFill>
                </a:endParaRPr>
              </a:p>
            </p:txBody>
          </p:sp>
          <p:sp>
            <p:nvSpPr>
              <p:cNvPr id="12" name="Freeform: Shape 11">
                <a:extLst>
                  <a:ext uri="{FF2B5EF4-FFF2-40B4-BE49-F238E27FC236}">
                    <a16:creationId xmlns:a16="http://schemas.microsoft.com/office/drawing/2014/main" id="{328970B3-7273-E0A9-FA3A-770C486BC7AA}"/>
                  </a:ext>
                </a:extLst>
              </p:cNvPr>
              <p:cNvSpPr/>
              <p:nvPr/>
            </p:nvSpPr>
            <p:spPr>
              <a:xfrm>
                <a:off x="10035841" y="760590"/>
                <a:ext cx="691936" cy="366319"/>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bg1">
                  <a:lumMod val="75000"/>
                </a:schemeClr>
              </a:solidFill>
              <a:ln w="9525" cap="flat">
                <a:noFill/>
                <a:prstDash val="solid"/>
                <a:miter/>
              </a:ln>
            </p:spPr>
            <p:txBody>
              <a:bodyPr rtlCol="0" anchor="ctr"/>
              <a:lstStyle/>
              <a:p>
                <a:pPr defTabSz="685800">
                  <a:defRPr/>
                </a:pPr>
                <a:endParaRPr lang="en-IN" sz="1350" kern="0">
                  <a:solidFill>
                    <a:srgbClr val="505050"/>
                  </a:solidFill>
                </a:endParaRPr>
              </a:p>
            </p:txBody>
          </p:sp>
          <p:sp>
            <p:nvSpPr>
              <p:cNvPr id="13" name="Freeform: Shape 12">
                <a:extLst>
                  <a:ext uri="{FF2B5EF4-FFF2-40B4-BE49-F238E27FC236}">
                    <a16:creationId xmlns:a16="http://schemas.microsoft.com/office/drawing/2014/main" id="{0F2AF8F2-A3C9-AA3B-AA39-06475DE3F592}"/>
                  </a:ext>
                </a:extLst>
              </p:cNvPr>
              <p:cNvSpPr/>
              <p:nvPr/>
            </p:nvSpPr>
            <p:spPr>
              <a:xfrm>
                <a:off x="10228282" y="635301"/>
                <a:ext cx="379783" cy="379783"/>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accent4"/>
              </a:solidFill>
              <a:ln w="9525" cap="flat">
                <a:noFill/>
                <a:prstDash val="solid"/>
                <a:miter/>
              </a:ln>
            </p:spPr>
            <p:txBody>
              <a:bodyPr rtlCol="0" anchor="ctr"/>
              <a:lstStyle/>
              <a:p>
                <a:pPr defTabSz="685800">
                  <a:defRPr/>
                </a:pPr>
                <a:endParaRPr lang="en-IN" sz="1350" kern="0">
                  <a:solidFill>
                    <a:srgbClr val="505050"/>
                  </a:solidFill>
                </a:endParaRPr>
              </a:p>
            </p:txBody>
          </p:sp>
        </p:grpSp>
      </p:grpSp>
      <p:sp>
        <p:nvSpPr>
          <p:cNvPr id="4" name="Text Placeholder 3">
            <a:extLst>
              <a:ext uri="{FF2B5EF4-FFF2-40B4-BE49-F238E27FC236}">
                <a16:creationId xmlns:a16="http://schemas.microsoft.com/office/drawing/2014/main" id="{01676266-535F-BB23-B264-860033ACB2A1}"/>
              </a:ext>
            </a:extLst>
          </p:cNvPr>
          <p:cNvSpPr>
            <a:spLocks noGrp="1"/>
          </p:cNvSpPr>
          <p:nvPr>
            <p:ph type="body" sz="quarter" idx="11"/>
          </p:nvPr>
        </p:nvSpPr>
        <p:spPr/>
        <p:txBody>
          <a:bodyPr/>
          <a:lstStyle/>
          <a:p>
            <a:pPr>
              <a:lnSpc>
                <a:spcPct val="100000"/>
              </a:lnSpc>
              <a:spcBef>
                <a:spcPts val="0"/>
              </a:spcBef>
            </a:pPr>
            <a:r>
              <a:rPr lang="en-US" sz="1350" b="1" dirty="0">
                <a:solidFill>
                  <a:srgbClr val="171717"/>
                </a:solidFill>
                <a:latin typeface="Segoe UI" panose="020B0502040204020203" pitchFamily="34" charset="0"/>
              </a:rPr>
              <a:t>Account-based journeys</a:t>
            </a:r>
            <a:r>
              <a:rPr lang="en-US" sz="1350" dirty="0">
                <a:solidFill>
                  <a:srgbClr val="171717"/>
                </a:solidFill>
                <a:latin typeface="Segoe UI" panose="020B0502040204020203" pitchFamily="34" charset="0"/>
              </a:rPr>
              <a:t>: Help generate account leads, trigger decisions at the account level, assign activities that are related to accounts</a:t>
            </a:r>
          </a:p>
        </p:txBody>
      </p:sp>
      <p:grpSp>
        <p:nvGrpSpPr>
          <p:cNvPr id="16" name="Group 15" descr="Icon of chart with a rising arrow">
            <a:extLst>
              <a:ext uri="{FF2B5EF4-FFF2-40B4-BE49-F238E27FC236}">
                <a16:creationId xmlns:a16="http://schemas.microsoft.com/office/drawing/2014/main" id="{B21DE888-E47B-F7B5-8257-997E65DBB0F2}"/>
              </a:ext>
            </a:extLst>
          </p:cNvPr>
          <p:cNvGrpSpPr/>
          <p:nvPr/>
        </p:nvGrpSpPr>
        <p:grpSpPr>
          <a:xfrm>
            <a:off x="313982" y="1899817"/>
            <a:ext cx="537855" cy="537932"/>
            <a:chOff x="418643" y="2314535"/>
            <a:chExt cx="717140" cy="717242"/>
          </a:xfrm>
        </p:grpSpPr>
        <p:grpSp>
          <p:nvGrpSpPr>
            <p:cNvPr id="17" name="Group 16">
              <a:extLst>
                <a:ext uri="{FF2B5EF4-FFF2-40B4-BE49-F238E27FC236}">
                  <a16:creationId xmlns:a16="http://schemas.microsoft.com/office/drawing/2014/main" id="{AF4A9082-0BBC-700C-D683-D818553D951B}"/>
                </a:ext>
                <a:ext uri="{C183D7F6-B498-43B3-948B-1728B52AA6E4}">
                  <adec:decorative xmlns:adec="http://schemas.microsoft.com/office/drawing/2017/decorative" val="1"/>
                </a:ext>
              </a:extLst>
            </p:cNvPr>
            <p:cNvGrpSpPr/>
            <p:nvPr/>
          </p:nvGrpSpPr>
          <p:grpSpPr>
            <a:xfrm>
              <a:off x="418643" y="2314535"/>
              <a:ext cx="717140" cy="717242"/>
              <a:chOff x="7962901" y="3032919"/>
              <a:chExt cx="981074" cy="981076"/>
            </a:xfrm>
          </p:grpSpPr>
          <p:sp>
            <p:nvSpPr>
              <p:cNvPr id="21" name="Freeform 5">
                <a:extLst>
                  <a:ext uri="{FF2B5EF4-FFF2-40B4-BE49-F238E27FC236}">
                    <a16:creationId xmlns:a16="http://schemas.microsoft.com/office/drawing/2014/main" id="{35D4A862-7938-B364-58EE-5D2FE6674793}"/>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22" name="Freeform 6">
                <a:extLst>
                  <a:ext uri="{FF2B5EF4-FFF2-40B4-BE49-F238E27FC236}">
                    <a16:creationId xmlns:a16="http://schemas.microsoft.com/office/drawing/2014/main" id="{2F833ACC-DAFC-93E1-95F6-FC6BD29B9A41}"/>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68580" tIns="34290" rIns="68580" bIns="34290" numCol="1" anchor="t" anchorCtr="0" compatLnSpc="1">
                <a:prstTxWarp prst="textNoShape">
                  <a:avLst/>
                </a:prstTxWarp>
              </a:bodyPr>
              <a:lstStyle/>
              <a:p>
                <a:endParaRPr lang="en-US" sz="1298"/>
              </a:p>
            </p:txBody>
          </p:sp>
        </p:grpSp>
        <p:grpSp>
          <p:nvGrpSpPr>
            <p:cNvPr id="18" name="Group 17" descr="Icon of chart with a rising arrow">
              <a:extLst>
                <a:ext uri="{FF2B5EF4-FFF2-40B4-BE49-F238E27FC236}">
                  <a16:creationId xmlns:a16="http://schemas.microsoft.com/office/drawing/2014/main" id="{B498FCA7-416C-DBE6-200D-ABC888D6DC08}"/>
                </a:ext>
              </a:extLst>
            </p:cNvPr>
            <p:cNvGrpSpPr>
              <a:grpSpLocks noChangeAspect="1"/>
            </p:cNvGrpSpPr>
            <p:nvPr/>
          </p:nvGrpSpPr>
          <p:grpSpPr>
            <a:xfrm>
              <a:off x="603248" y="2499191"/>
              <a:ext cx="347930" cy="347930"/>
              <a:chOff x="3842467" y="3185112"/>
              <a:chExt cx="328830" cy="328830"/>
            </a:xfrm>
          </p:grpSpPr>
          <p:sp>
            <p:nvSpPr>
              <p:cNvPr id="19" name="Freeform 10">
                <a:extLst>
                  <a:ext uri="{FF2B5EF4-FFF2-40B4-BE49-F238E27FC236}">
                    <a16:creationId xmlns:a16="http://schemas.microsoft.com/office/drawing/2014/main" id="{EF200943-3252-785E-968E-6DE14168348A}"/>
                  </a:ext>
                </a:extLst>
              </p:cNvPr>
              <p:cNvSpPr>
                <a:spLocks noEditPoints="1"/>
              </p:cNvSpPr>
              <p:nvPr/>
            </p:nvSpPr>
            <p:spPr bwMode="auto">
              <a:xfrm>
                <a:off x="3842467" y="3332200"/>
                <a:ext cx="328830" cy="181742"/>
              </a:xfrm>
              <a:custGeom>
                <a:avLst/>
                <a:gdLst>
                  <a:gd name="T0" fmla="*/ 85 w 854"/>
                  <a:gd name="T1" fmla="*/ 472 h 472"/>
                  <a:gd name="T2" fmla="*/ 0 w 854"/>
                  <a:gd name="T3" fmla="*/ 472 h 472"/>
                  <a:gd name="T4" fmla="*/ 0 w 854"/>
                  <a:gd name="T5" fmla="*/ 368 h 472"/>
                  <a:gd name="T6" fmla="*/ 85 w 854"/>
                  <a:gd name="T7" fmla="*/ 368 h 472"/>
                  <a:gd name="T8" fmla="*/ 85 w 854"/>
                  <a:gd name="T9" fmla="*/ 472 h 472"/>
                  <a:gd name="T10" fmla="*/ 214 w 854"/>
                  <a:gd name="T11" fmla="*/ 263 h 472"/>
                  <a:gd name="T12" fmla="*/ 128 w 854"/>
                  <a:gd name="T13" fmla="*/ 263 h 472"/>
                  <a:gd name="T14" fmla="*/ 128 w 854"/>
                  <a:gd name="T15" fmla="*/ 472 h 472"/>
                  <a:gd name="T16" fmla="*/ 214 w 854"/>
                  <a:gd name="T17" fmla="*/ 472 h 472"/>
                  <a:gd name="T18" fmla="*/ 214 w 854"/>
                  <a:gd name="T19" fmla="*/ 263 h 472"/>
                  <a:gd name="T20" fmla="*/ 342 w 854"/>
                  <a:gd name="T21" fmla="*/ 157 h 472"/>
                  <a:gd name="T22" fmla="*/ 256 w 854"/>
                  <a:gd name="T23" fmla="*/ 157 h 472"/>
                  <a:gd name="T24" fmla="*/ 256 w 854"/>
                  <a:gd name="T25" fmla="*/ 472 h 472"/>
                  <a:gd name="T26" fmla="*/ 342 w 854"/>
                  <a:gd name="T27" fmla="*/ 472 h 472"/>
                  <a:gd name="T28" fmla="*/ 342 w 854"/>
                  <a:gd name="T29" fmla="*/ 157 h 472"/>
                  <a:gd name="T30" fmla="*/ 470 w 854"/>
                  <a:gd name="T31" fmla="*/ 52 h 472"/>
                  <a:gd name="T32" fmla="*/ 384 w 854"/>
                  <a:gd name="T33" fmla="*/ 52 h 472"/>
                  <a:gd name="T34" fmla="*/ 384 w 854"/>
                  <a:gd name="T35" fmla="*/ 472 h 472"/>
                  <a:gd name="T36" fmla="*/ 470 w 854"/>
                  <a:gd name="T37" fmla="*/ 472 h 472"/>
                  <a:gd name="T38" fmla="*/ 470 w 854"/>
                  <a:gd name="T39" fmla="*/ 52 h 472"/>
                  <a:gd name="T40" fmla="*/ 598 w 854"/>
                  <a:gd name="T41" fmla="*/ 157 h 472"/>
                  <a:gd name="T42" fmla="*/ 512 w 854"/>
                  <a:gd name="T43" fmla="*/ 157 h 472"/>
                  <a:gd name="T44" fmla="*/ 512 w 854"/>
                  <a:gd name="T45" fmla="*/ 472 h 472"/>
                  <a:gd name="T46" fmla="*/ 598 w 854"/>
                  <a:gd name="T47" fmla="*/ 472 h 472"/>
                  <a:gd name="T48" fmla="*/ 598 w 854"/>
                  <a:gd name="T49" fmla="*/ 157 h 472"/>
                  <a:gd name="T50" fmla="*/ 726 w 854"/>
                  <a:gd name="T51" fmla="*/ 52 h 472"/>
                  <a:gd name="T52" fmla="*/ 641 w 854"/>
                  <a:gd name="T53" fmla="*/ 52 h 472"/>
                  <a:gd name="T54" fmla="*/ 641 w 854"/>
                  <a:gd name="T55" fmla="*/ 472 h 472"/>
                  <a:gd name="T56" fmla="*/ 726 w 854"/>
                  <a:gd name="T57" fmla="*/ 472 h 472"/>
                  <a:gd name="T58" fmla="*/ 726 w 854"/>
                  <a:gd name="T59" fmla="*/ 52 h 472"/>
                  <a:gd name="T60" fmla="*/ 854 w 854"/>
                  <a:gd name="T61" fmla="*/ 0 h 472"/>
                  <a:gd name="T62" fmla="*/ 769 w 854"/>
                  <a:gd name="T63" fmla="*/ 0 h 472"/>
                  <a:gd name="T64" fmla="*/ 769 w 854"/>
                  <a:gd name="T65" fmla="*/ 472 h 472"/>
                  <a:gd name="T66" fmla="*/ 854 w 854"/>
                  <a:gd name="T67" fmla="*/ 472 h 472"/>
                  <a:gd name="T68" fmla="*/ 854 w 854"/>
                  <a:gd name="T69"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4" h="472">
                    <a:moveTo>
                      <a:pt x="85" y="472"/>
                    </a:moveTo>
                    <a:lnTo>
                      <a:pt x="0" y="472"/>
                    </a:lnTo>
                    <a:lnTo>
                      <a:pt x="0" y="368"/>
                    </a:lnTo>
                    <a:lnTo>
                      <a:pt x="85" y="368"/>
                    </a:lnTo>
                    <a:lnTo>
                      <a:pt x="85" y="472"/>
                    </a:lnTo>
                    <a:close/>
                    <a:moveTo>
                      <a:pt x="214" y="263"/>
                    </a:moveTo>
                    <a:lnTo>
                      <a:pt x="128" y="263"/>
                    </a:lnTo>
                    <a:lnTo>
                      <a:pt x="128" y="472"/>
                    </a:lnTo>
                    <a:lnTo>
                      <a:pt x="214" y="472"/>
                    </a:lnTo>
                    <a:lnTo>
                      <a:pt x="214" y="263"/>
                    </a:lnTo>
                    <a:close/>
                    <a:moveTo>
                      <a:pt x="342" y="157"/>
                    </a:moveTo>
                    <a:lnTo>
                      <a:pt x="256" y="157"/>
                    </a:lnTo>
                    <a:lnTo>
                      <a:pt x="256" y="472"/>
                    </a:lnTo>
                    <a:lnTo>
                      <a:pt x="342" y="472"/>
                    </a:lnTo>
                    <a:lnTo>
                      <a:pt x="342" y="157"/>
                    </a:lnTo>
                    <a:close/>
                    <a:moveTo>
                      <a:pt x="470" y="52"/>
                    </a:moveTo>
                    <a:lnTo>
                      <a:pt x="384" y="52"/>
                    </a:lnTo>
                    <a:lnTo>
                      <a:pt x="384" y="472"/>
                    </a:lnTo>
                    <a:lnTo>
                      <a:pt x="470" y="472"/>
                    </a:lnTo>
                    <a:lnTo>
                      <a:pt x="470" y="52"/>
                    </a:lnTo>
                    <a:close/>
                    <a:moveTo>
                      <a:pt x="598" y="157"/>
                    </a:moveTo>
                    <a:lnTo>
                      <a:pt x="512" y="157"/>
                    </a:lnTo>
                    <a:lnTo>
                      <a:pt x="512" y="472"/>
                    </a:lnTo>
                    <a:lnTo>
                      <a:pt x="598" y="472"/>
                    </a:lnTo>
                    <a:lnTo>
                      <a:pt x="598" y="157"/>
                    </a:lnTo>
                    <a:close/>
                    <a:moveTo>
                      <a:pt x="726" y="52"/>
                    </a:moveTo>
                    <a:lnTo>
                      <a:pt x="641" y="52"/>
                    </a:lnTo>
                    <a:lnTo>
                      <a:pt x="641" y="472"/>
                    </a:lnTo>
                    <a:lnTo>
                      <a:pt x="726" y="472"/>
                    </a:lnTo>
                    <a:lnTo>
                      <a:pt x="726" y="52"/>
                    </a:lnTo>
                    <a:close/>
                    <a:moveTo>
                      <a:pt x="854" y="0"/>
                    </a:moveTo>
                    <a:lnTo>
                      <a:pt x="769" y="0"/>
                    </a:lnTo>
                    <a:lnTo>
                      <a:pt x="769" y="472"/>
                    </a:lnTo>
                    <a:lnTo>
                      <a:pt x="854" y="472"/>
                    </a:lnTo>
                    <a:lnTo>
                      <a:pt x="854" y="0"/>
                    </a:lnTo>
                    <a:close/>
                  </a:path>
                </a:pathLst>
              </a:custGeom>
              <a:solidFill>
                <a:schemeClr val="bg1">
                  <a:lumMod val="75000"/>
                </a:schemeClr>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505050"/>
                  </a:solidFill>
                </a:endParaRPr>
              </a:p>
            </p:txBody>
          </p:sp>
          <p:sp>
            <p:nvSpPr>
              <p:cNvPr id="20" name="Freeform 11">
                <a:extLst>
                  <a:ext uri="{FF2B5EF4-FFF2-40B4-BE49-F238E27FC236}">
                    <a16:creationId xmlns:a16="http://schemas.microsoft.com/office/drawing/2014/main" id="{4884F661-1C03-3329-48B0-3EF51AE3F325}"/>
                  </a:ext>
                </a:extLst>
              </p:cNvPr>
              <p:cNvSpPr>
                <a:spLocks/>
              </p:cNvSpPr>
              <p:nvPr/>
            </p:nvSpPr>
            <p:spPr bwMode="auto">
              <a:xfrm>
                <a:off x="3847088" y="3185112"/>
                <a:ext cx="316894" cy="194449"/>
              </a:xfrm>
              <a:custGeom>
                <a:avLst/>
                <a:gdLst>
                  <a:gd name="T0" fmla="*/ 645 w 823"/>
                  <a:gd name="T1" fmla="*/ 0 h 505"/>
                  <a:gd name="T2" fmla="*/ 645 w 823"/>
                  <a:gd name="T3" fmla="*/ 38 h 505"/>
                  <a:gd name="T4" fmla="*/ 757 w 823"/>
                  <a:gd name="T5" fmla="*/ 38 h 505"/>
                  <a:gd name="T6" fmla="*/ 541 w 823"/>
                  <a:gd name="T7" fmla="*/ 251 h 505"/>
                  <a:gd name="T8" fmla="*/ 384 w 823"/>
                  <a:gd name="T9" fmla="*/ 95 h 505"/>
                  <a:gd name="T10" fmla="*/ 0 w 823"/>
                  <a:gd name="T11" fmla="*/ 477 h 505"/>
                  <a:gd name="T12" fmla="*/ 26 w 823"/>
                  <a:gd name="T13" fmla="*/ 505 h 505"/>
                  <a:gd name="T14" fmla="*/ 384 w 823"/>
                  <a:gd name="T15" fmla="*/ 149 h 505"/>
                  <a:gd name="T16" fmla="*/ 541 w 823"/>
                  <a:gd name="T17" fmla="*/ 304 h 505"/>
                  <a:gd name="T18" fmla="*/ 785 w 823"/>
                  <a:gd name="T19" fmla="*/ 64 h 505"/>
                  <a:gd name="T20" fmla="*/ 785 w 823"/>
                  <a:gd name="T21" fmla="*/ 176 h 505"/>
                  <a:gd name="T22" fmla="*/ 823 w 823"/>
                  <a:gd name="T23" fmla="*/ 176 h 505"/>
                  <a:gd name="T24" fmla="*/ 823 w 823"/>
                  <a:gd name="T25" fmla="*/ 0 h 505"/>
                  <a:gd name="T26" fmla="*/ 645 w 823"/>
                  <a:gd name="T27"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3" h="505">
                    <a:moveTo>
                      <a:pt x="645" y="0"/>
                    </a:moveTo>
                    <a:lnTo>
                      <a:pt x="645" y="38"/>
                    </a:lnTo>
                    <a:lnTo>
                      <a:pt x="757" y="38"/>
                    </a:lnTo>
                    <a:lnTo>
                      <a:pt x="541" y="251"/>
                    </a:lnTo>
                    <a:lnTo>
                      <a:pt x="384" y="95"/>
                    </a:lnTo>
                    <a:lnTo>
                      <a:pt x="0" y="477"/>
                    </a:lnTo>
                    <a:lnTo>
                      <a:pt x="26" y="505"/>
                    </a:lnTo>
                    <a:lnTo>
                      <a:pt x="384" y="149"/>
                    </a:lnTo>
                    <a:lnTo>
                      <a:pt x="541" y="304"/>
                    </a:lnTo>
                    <a:lnTo>
                      <a:pt x="785" y="64"/>
                    </a:lnTo>
                    <a:lnTo>
                      <a:pt x="785" y="176"/>
                    </a:lnTo>
                    <a:lnTo>
                      <a:pt x="823" y="176"/>
                    </a:lnTo>
                    <a:lnTo>
                      <a:pt x="823" y="0"/>
                    </a:lnTo>
                    <a:lnTo>
                      <a:pt x="645"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505050"/>
                  </a:solidFill>
                </a:endParaRPr>
              </a:p>
            </p:txBody>
          </p:sp>
        </p:grpSp>
      </p:grpSp>
      <p:sp>
        <p:nvSpPr>
          <p:cNvPr id="5" name="Text Placeholder 4">
            <a:extLst>
              <a:ext uri="{FF2B5EF4-FFF2-40B4-BE49-F238E27FC236}">
                <a16:creationId xmlns:a16="http://schemas.microsoft.com/office/drawing/2014/main" id="{57CD3C28-302F-EDD8-D757-8A1ADB3593FE}"/>
              </a:ext>
            </a:extLst>
          </p:cNvPr>
          <p:cNvSpPr>
            <a:spLocks noGrp="1"/>
          </p:cNvSpPr>
          <p:nvPr>
            <p:ph type="body" sz="quarter" idx="15"/>
          </p:nvPr>
        </p:nvSpPr>
        <p:spPr/>
        <p:txBody>
          <a:bodyPr/>
          <a:lstStyle/>
          <a:p>
            <a:pPr>
              <a:lnSpc>
                <a:spcPct val="100000"/>
              </a:lnSpc>
              <a:spcBef>
                <a:spcPts val="0"/>
              </a:spcBef>
            </a:pPr>
            <a:r>
              <a:rPr lang="en-US" sz="1350" b="1" dirty="0">
                <a:solidFill>
                  <a:srgbClr val="171717"/>
                </a:solidFill>
                <a:latin typeface="Segoe UI" panose="020B0502040204020203" pitchFamily="34" charset="0"/>
              </a:rPr>
              <a:t>Account-based personalization of email content</a:t>
            </a:r>
            <a:r>
              <a:rPr lang="en-US" sz="1350" dirty="0">
                <a:solidFill>
                  <a:srgbClr val="171717"/>
                </a:solidFill>
                <a:latin typeface="Segoe UI" panose="020B0502040204020203" pitchFamily="34" charset="0"/>
              </a:rPr>
              <a:t>: Design content that displays information from, and reacts to, the account record</a:t>
            </a:r>
            <a:endParaRPr lang="en-US" sz="1350" dirty="0"/>
          </a:p>
        </p:txBody>
      </p:sp>
      <p:grpSp>
        <p:nvGrpSpPr>
          <p:cNvPr id="23" name="Group 22" descr="Icon of calendar">
            <a:extLst>
              <a:ext uri="{FF2B5EF4-FFF2-40B4-BE49-F238E27FC236}">
                <a16:creationId xmlns:a16="http://schemas.microsoft.com/office/drawing/2014/main" id="{330E435D-5181-81E8-6D7A-55BDE2241473}"/>
              </a:ext>
            </a:extLst>
          </p:cNvPr>
          <p:cNvGrpSpPr/>
          <p:nvPr/>
        </p:nvGrpSpPr>
        <p:grpSpPr>
          <a:xfrm>
            <a:off x="313982" y="2683687"/>
            <a:ext cx="537855" cy="537932"/>
            <a:chOff x="418643" y="3160968"/>
            <a:chExt cx="717140" cy="717242"/>
          </a:xfrm>
        </p:grpSpPr>
        <p:grpSp>
          <p:nvGrpSpPr>
            <p:cNvPr id="24" name="Group 23">
              <a:extLst>
                <a:ext uri="{FF2B5EF4-FFF2-40B4-BE49-F238E27FC236}">
                  <a16:creationId xmlns:a16="http://schemas.microsoft.com/office/drawing/2014/main" id="{17E2F355-D694-0B7C-68AC-AE66C97E52C9}"/>
                </a:ext>
                <a:ext uri="{C183D7F6-B498-43B3-948B-1728B52AA6E4}">
                  <adec:decorative xmlns:adec="http://schemas.microsoft.com/office/drawing/2017/decorative" val="1"/>
                </a:ext>
              </a:extLst>
            </p:cNvPr>
            <p:cNvGrpSpPr/>
            <p:nvPr/>
          </p:nvGrpSpPr>
          <p:grpSpPr>
            <a:xfrm>
              <a:off x="418643" y="3160968"/>
              <a:ext cx="717140" cy="717242"/>
              <a:chOff x="7962901" y="3032919"/>
              <a:chExt cx="981074" cy="981076"/>
            </a:xfrm>
          </p:grpSpPr>
          <p:sp>
            <p:nvSpPr>
              <p:cNvPr id="39" name="Freeform 5">
                <a:extLst>
                  <a:ext uri="{FF2B5EF4-FFF2-40B4-BE49-F238E27FC236}">
                    <a16:creationId xmlns:a16="http://schemas.microsoft.com/office/drawing/2014/main" id="{8834DF8B-DF97-1AE3-A476-88689511040C}"/>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40" name="Freeform 6">
                <a:extLst>
                  <a:ext uri="{FF2B5EF4-FFF2-40B4-BE49-F238E27FC236}">
                    <a16:creationId xmlns:a16="http://schemas.microsoft.com/office/drawing/2014/main" id="{10FE41CE-1C28-5679-FF58-9DBB1175EAAD}"/>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68580" tIns="34290" rIns="68580" bIns="34290" numCol="1" anchor="t" anchorCtr="0" compatLnSpc="1">
                <a:prstTxWarp prst="textNoShape">
                  <a:avLst/>
                </a:prstTxWarp>
              </a:bodyPr>
              <a:lstStyle/>
              <a:p>
                <a:endParaRPr lang="en-US" sz="1298"/>
              </a:p>
            </p:txBody>
          </p:sp>
        </p:grpSp>
        <p:grpSp>
          <p:nvGrpSpPr>
            <p:cNvPr id="25" name="Group 24" descr="Icon of calendar">
              <a:extLst>
                <a:ext uri="{FF2B5EF4-FFF2-40B4-BE49-F238E27FC236}">
                  <a16:creationId xmlns:a16="http://schemas.microsoft.com/office/drawing/2014/main" id="{02224834-B523-3682-C80C-09D284D8DA87}"/>
                </a:ext>
              </a:extLst>
            </p:cNvPr>
            <p:cNvGrpSpPr>
              <a:grpSpLocks noChangeAspect="1"/>
            </p:cNvGrpSpPr>
            <p:nvPr/>
          </p:nvGrpSpPr>
          <p:grpSpPr>
            <a:xfrm>
              <a:off x="599415" y="3370273"/>
              <a:ext cx="355596" cy="298632"/>
              <a:chOff x="2729230" y="4322068"/>
              <a:chExt cx="482169" cy="404930"/>
            </a:xfrm>
          </p:grpSpPr>
          <p:sp>
            <p:nvSpPr>
              <p:cNvPr id="26" name="Freeform: Shape 25">
                <a:extLst>
                  <a:ext uri="{FF2B5EF4-FFF2-40B4-BE49-F238E27FC236}">
                    <a16:creationId xmlns:a16="http://schemas.microsoft.com/office/drawing/2014/main" id="{F6AE1D1B-441E-7794-15CC-1CA67EB790D7}"/>
                  </a:ext>
                </a:extLst>
              </p:cNvPr>
              <p:cNvSpPr/>
              <p:nvPr/>
            </p:nvSpPr>
            <p:spPr>
              <a:xfrm>
                <a:off x="2822855" y="4322068"/>
                <a:ext cx="44473" cy="84943"/>
              </a:xfrm>
              <a:custGeom>
                <a:avLst/>
                <a:gdLst>
                  <a:gd name="connsiteX0" fmla="*/ 0 w 56934"/>
                  <a:gd name="connsiteY0" fmla="*/ 0 h 108745"/>
                  <a:gd name="connsiteX1" fmla="*/ 56934 w 56934"/>
                  <a:gd name="connsiteY1" fmla="*/ 0 h 108745"/>
                  <a:gd name="connsiteX2" fmla="*/ 56934 w 56934"/>
                  <a:gd name="connsiteY2" fmla="*/ 108745 h 108745"/>
                  <a:gd name="connsiteX3" fmla="*/ 0 w 56934"/>
                  <a:gd name="connsiteY3" fmla="*/ 108745 h 108745"/>
                  <a:gd name="connsiteX4" fmla="*/ 0 w 56934"/>
                  <a:gd name="connsiteY4" fmla="*/ 0 h 1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4" h="108745">
                    <a:moveTo>
                      <a:pt x="0" y="0"/>
                    </a:moveTo>
                    <a:lnTo>
                      <a:pt x="56934" y="0"/>
                    </a:lnTo>
                    <a:lnTo>
                      <a:pt x="56934" y="108745"/>
                    </a:lnTo>
                    <a:lnTo>
                      <a:pt x="0" y="108745"/>
                    </a:lnTo>
                    <a:lnTo>
                      <a:pt x="0" y="0"/>
                    </a:lnTo>
                    <a:close/>
                  </a:path>
                </a:pathLst>
              </a:custGeom>
              <a:solidFill>
                <a:srgbClr val="3C3C41"/>
              </a:solidFill>
              <a:ln w="8828" cap="flat">
                <a:noFill/>
                <a:prstDash val="solid"/>
                <a:miter/>
              </a:ln>
            </p:spPr>
            <p:txBody>
              <a:bodyPr wrap="square" rtlCol="0" anchor="ctr">
                <a:noAutofit/>
              </a:bodyPr>
              <a:lstStyle/>
              <a:p>
                <a:pPr defTabSz="685800">
                  <a:defRPr/>
                </a:pPr>
                <a:endParaRPr lang="en-US" sz="1350" kern="0">
                  <a:solidFill>
                    <a:srgbClr val="505050"/>
                  </a:solidFill>
                </a:endParaRPr>
              </a:p>
            </p:txBody>
          </p:sp>
          <p:sp>
            <p:nvSpPr>
              <p:cNvPr id="27" name="Freeform: Shape 26">
                <a:extLst>
                  <a:ext uri="{FF2B5EF4-FFF2-40B4-BE49-F238E27FC236}">
                    <a16:creationId xmlns:a16="http://schemas.microsoft.com/office/drawing/2014/main" id="{33189493-D862-9D1B-667E-5C56AFF942B6}"/>
                  </a:ext>
                </a:extLst>
              </p:cNvPr>
              <p:cNvSpPr/>
              <p:nvPr/>
            </p:nvSpPr>
            <p:spPr>
              <a:xfrm>
                <a:off x="3060429" y="4322068"/>
                <a:ext cx="44473" cy="84943"/>
              </a:xfrm>
              <a:custGeom>
                <a:avLst/>
                <a:gdLst>
                  <a:gd name="connsiteX0" fmla="*/ 0 w 56934"/>
                  <a:gd name="connsiteY0" fmla="*/ 0 h 108745"/>
                  <a:gd name="connsiteX1" fmla="*/ 56934 w 56934"/>
                  <a:gd name="connsiteY1" fmla="*/ 0 h 108745"/>
                  <a:gd name="connsiteX2" fmla="*/ 56934 w 56934"/>
                  <a:gd name="connsiteY2" fmla="*/ 108745 h 108745"/>
                  <a:gd name="connsiteX3" fmla="*/ 0 w 56934"/>
                  <a:gd name="connsiteY3" fmla="*/ 108745 h 108745"/>
                  <a:gd name="connsiteX4" fmla="*/ 0 w 56934"/>
                  <a:gd name="connsiteY4" fmla="*/ 0 h 1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4" h="108745">
                    <a:moveTo>
                      <a:pt x="0" y="0"/>
                    </a:moveTo>
                    <a:lnTo>
                      <a:pt x="56934" y="0"/>
                    </a:lnTo>
                    <a:lnTo>
                      <a:pt x="56934" y="108745"/>
                    </a:lnTo>
                    <a:lnTo>
                      <a:pt x="0" y="108745"/>
                    </a:lnTo>
                    <a:lnTo>
                      <a:pt x="0" y="0"/>
                    </a:lnTo>
                    <a:close/>
                  </a:path>
                </a:pathLst>
              </a:custGeom>
              <a:solidFill>
                <a:srgbClr val="3C3C41"/>
              </a:solidFill>
              <a:ln w="8828" cap="flat">
                <a:noFill/>
                <a:prstDash val="solid"/>
                <a:miter/>
              </a:ln>
            </p:spPr>
            <p:txBody>
              <a:bodyPr wrap="square" rtlCol="0" anchor="ctr">
                <a:noAutofit/>
              </a:bodyPr>
              <a:lstStyle/>
              <a:p>
                <a:pPr defTabSz="685800">
                  <a:defRPr/>
                </a:pPr>
                <a:endParaRPr lang="en-US" sz="1350" kern="0">
                  <a:solidFill>
                    <a:srgbClr val="505050"/>
                  </a:solidFill>
                </a:endParaRPr>
              </a:p>
            </p:txBody>
          </p:sp>
          <p:grpSp>
            <p:nvGrpSpPr>
              <p:cNvPr id="28" name="Group 27">
                <a:extLst>
                  <a:ext uri="{FF2B5EF4-FFF2-40B4-BE49-F238E27FC236}">
                    <a16:creationId xmlns:a16="http://schemas.microsoft.com/office/drawing/2014/main" id="{9422B35E-C61E-27ED-D0C4-1E2AF9DC1F04}"/>
                  </a:ext>
                </a:extLst>
              </p:cNvPr>
              <p:cNvGrpSpPr/>
              <p:nvPr/>
            </p:nvGrpSpPr>
            <p:grpSpPr>
              <a:xfrm>
                <a:off x="2729230" y="4370939"/>
                <a:ext cx="482169" cy="356059"/>
                <a:chOff x="2729230" y="4370939"/>
                <a:chExt cx="482169" cy="356059"/>
              </a:xfrm>
              <a:solidFill>
                <a:srgbClr val="3C3C41"/>
              </a:solidFill>
            </p:grpSpPr>
            <p:sp>
              <p:nvSpPr>
                <p:cNvPr id="37" name="Freeform: Shape 36">
                  <a:extLst>
                    <a:ext uri="{FF2B5EF4-FFF2-40B4-BE49-F238E27FC236}">
                      <a16:creationId xmlns:a16="http://schemas.microsoft.com/office/drawing/2014/main" id="{B058B821-2077-10E7-1685-2927D9C732B2}"/>
                    </a:ext>
                  </a:extLst>
                </p:cNvPr>
                <p:cNvSpPr/>
                <p:nvPr/>
              </p:nvSpPr>
              <p:spPr>
                <a:xfrm>
                  <a:off x="2729230" y="4370939"/>
                  <a:ext cx="482169" cy="69815"/>
                </a:xfrm>
                <a:custGeom>
                  <a:avLst/>
                  <a:gdLst>
                    <a:gd name="connsiteX0" fmla="*/ 0 w 617275"/>
                    <a:gd name="connsiteY0" fmla="*/ 0 h 89378"/>
                    <a:gd name="connsiteX1" fmla="*/ 109372 w 617275"/>
                    <a:gd name="connsiteY1" fmla="*/ 0 h 89378"/>
                    <a:gd name="connsiteX2" fmla="*/ 109372 w 617275"/>
                    <a:gd name="connsiteY2" fmla="*/ 56607 h 89378"/>
                    <a:gd name="connsiteX3" fmla="*/ 187280 w 617275"/>
                    <a:gd name="connsiteY3" fmla="*/ 56607 h 89378"/>
                    <a:gd name="connsiteX4" fmla="*/ 187280 w 617275"/>
                    <a:gd name="connsiteY4" fmla="*/ 0 h 89378"/>
                    <a:gd name="connsiteX5" fmla="*/ 413513 w 617275"/>
                    <a:gd name="connsiteY5" fmla="*/ 0 h 89378"/>
                    <a:gd name="connsiteX6" fmla="*/ 413513 w 617275"/>
                    <a:gd name="connsiteY6" fmla="*/ 56607 h 89378"/>
                    <a:gd name="connsiteX7" fmla="*/ 491422 w 617275"/>
                    <a:gd name="connsiteY7" fmla="*/ 56607 h 89378"/>
                    <a:gd name="connsiteX8" fmla="*/ 491422 w 617275"/>
                    <a:gd name="connsiteY8" fmla="*/ 0 h 89378"/>
                    <a:gd name="connsiteX9" fmla="*/ 617275 w 617275"/>
                    <a:gd name="connsiteY9" fmla="*/ 0 h 89378"/>
                    <a:gd name="connsiteX10" fmla="*/ 617275 w 617275"/>
                    <a:gd name="connsiteY10" fmla="*/ 89378 h 89378"/>
                    <a:gd name="connsiteX11" fmla="*/ 0 w 617275"/>
                    <a:gd name="connsiteY11" fmla="*/ 89378 h 89378"/>
                    <a:gd name="connsiteX12" fmla="*/ 0 w 617275"/>
                    <a:gd name="connsiteY12" fmla="*/ 0 h 8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7275" h="89378">
                      <a:moveTo>
                        <a:pt x="0" y="0"/>
                      </a:moveTo>
                      <a:lnTo>
                        <a:pt x="109372" y="0"/>
                      </a:lnTo>
                      <a:lnTo>
                        <a:pt x="109372" y="56607"/>
                      </a:lnTo>
                      <a:lnTo>
                        <a:pt x="187280" y="56607"/>
                      </a:lnTo>
                      <a:lnTo>
                        <a:pt x="187280" y="0"/>
                      </a:lnTo>
                      <a:lnTo>
                        <a:pt x="413513" y="0"/>
                      </a:lnTo>
                      <a:lnTo>
                        <a:pt x="413513" y="56607"/>
                      </a:lnTo>
                      <a:lnTo>
                        <a:pt x="491422" y="56607"/>
                      </a:lnTo>
                      <a:lnTo>
                        <a:pt x="491422" y="0"/>
                      </a:lnTo>
                      <a:lnTo>
                        <a:pt x="617275" y="0"/>
                      </a:lnTo>
                      <a:lnTo>
                        <a:pt x="617275" y="89378"/>
                      </a:lnTo>
                      <a:lnTo>
                        <a:pt x="0" y="89378"/>
                      </a:lnTo>
                      <a:lnTo>
                        <a:pt x="0" y="0"/>
                      </a:lnTo>
                      <a:close/>
                    </a:path>
                  </a:pathLst>
                </a:custGeom>
                <a:solidFill>
                  <a:schemeClr val="bg1">
                    <a:lumMod val="75000"/>
                  </a:schemeClr>
                </a:solidFill>
                <a:ln w="8828" cap="flat">
                  <a:noFill/>
                  <a:prstDash val="solid"/>
                  <a:miter/>
                </a:ln>
              </p:spPr>
              <p:txBody>
                <a:bodyPr wrap="square" rtlCol="0" anchor="ctr">
                  <a:noAutofit/>
                </a:bodyPr>
                <a:lstStyle/>
                <a:p>
                  <a:pPr defTabSz="685800">
                    <a:defRPr/>
                  </a:pPr>
                  <a:endParaRPr lang="en-US" sz="1350" kern="0">
                    <a:solidFill>
                      <a:srgbClr val="505050"/>
                    </a:solidFill>
                  </a:endParaRPr>
                </a:p>
              </p:txBody>
            </p:sp>
            <p:sp>
              <p:nvSpPr>
                <p:cNvPr id="38" name="Freeform: Shape 37">
                  <a:extLst>
                    <a:ext uri="{FF2B5EF4-FFF2-40B4-BE49-F238E27FC236}">
                      <a16:creationId xmlns:a16="http://schemas.microsoft.com/office/drawing/2014/main" id="{664C2826-7A62-D0FC-039E-D42136B46B3C}"/>
                    </a:ext>
                  </a:extLst>
                </p:cNvPr>
                <p:cNvSpPr/>
                <p:nvPr/>
              </p:nvSpPr>
              <p:spPr>
                <a:xfrm>
                  <a:off x="2729230" y="4450062"/>
                  <a:ext cx="482169" cy="276936"/>
                </a:xfrm>
                <a:custGeom>
                  <a:avLst/>
                  <a:gdLst>
                    <a:gd name="connsiteX0" fmla="*/ 0 w 617275"/>
                    <a:gd name="connsiteY0" fmla="*/ 0 h 354534"/>
                    <a:gd name="connsiteX1" fmla="*/ 617275 w 617275"/>
                    <a:gd name="connsiteY1" fmla="*/ 0 h 354534"/>
                    <a:gd name="connsiteX2" fmla="*/ 617275 w 617275"/>
                    <a:gd name="connsiteY2" fmla="*/ 354534 h 354534"/>
                    <a:gd name="connsiteX3" fmla="*/ 0 w 617275"/>
                    <a:gd name="connsiteY3" fmla="*/ 354534 h 354534"/>
                    <a:gd name="connsiteX4" fmla="*/ 0 w 617275"/>
                    <a:gd name="connsiteY4" fmla="*/ 0 h 354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75" h="354534">
                      <a:moveTo>
                        <a:pt x="0" y="0"/>
                      </a:moveTo>
                      <a:lnTo>
                        <a:pt x="617275" y="0"/>
                      </a:lnTo>
                      <a:lnTo>
                        <a:pt x="617275" y="354534"/>
                      </a:lnTo>
                      <a:lnTo>
                        <a:pt x="0" y="354534"/>
                      </a:lnTo>
                      <a:lnTo>
                        <a:pt x="0" y="0"/>
                      </a:lnTo>
                      <a:close/>
                    </a:path>
                  </a:pathLst>
                </a:custGeom>
                <a:solidFill>
                  <a:schemeClr val="bg1">
                    <a:lumMod val="75000"/>
                  </a:schemeClr>
                </a:solidFill>
                <a:ln w="8828" cap="flat">
                  <a:noFill/>
                  <a:prstDash val="solid"/>
                  <a:miter/>
                </a:ln>
              </p:spPr>
              <p:txBody>
                <a:bodyPr wrap="square" rtlCol="0" anchor="ctr">
                  <a:noAutofit/>
                </a:bodyPr>
                <a:lstStyle/>
                <a:p>
                  <a:pPr defTabSz="685800">
                    <a:defRPr/>
                  </a:pPr>
                  <a:endParaRPr lang="en-US" sz="1350" kern="0">
                    <a:solidFill>
                      <a:srgbClr val="505050"/>
                    </a:solidFill>
                  </a:endParaRPr>
                </a:p>
              </p:txBody>
            </p:sp>
          </p:grpSp>
          <p:sp>
            <p:nvSpPr>
              <p:cNvPr id="29" name="Freeform: Shape 28">
                <a:extLst>
                  <a:ext uri="{FF2B5EF4-FFF2-40B4-BE49-F238E27FC236}">
                    <a16:creationId xmlns:a16="http://schemas.microsoft.com/office/drawing/2014/main" id="{4A5970FA-5A86-D945-7133-22132544DEB3}"/>
                  </a:ext>
                </a:extLst>
              </p:cNvPr>
              <p:cNvSpPr/>
              <p:nvPr/>
            </p:nvSpPr>
            <p:spPr>
              <a:xfrm>
                <a:off x="3076870"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defTabSz="685800">
                  <a:defRPr/>
                </a:pPr>
                <a:endParaRPr lang="en-US" sz="1350" kern="0">
                  <a:solidFill>
                    <a:srgbClr val="505050"/>
                  </a:solidFill>
                </a:endParaRPr>
              </a:p>
            </p:txBody>
          </p:sp>
          <p:sp>
            <p:nvSpPr>
              <p:cNvPr id="30" name="Freeform: Shape 29">
                <a:extLst>
                  <a:ext uri="{FF2B5EF4-FFF2-40B4-BE49-F238E27FC236}">
                    <a16:creationId xmlns:a16="http://schemas.microsoft.com/office/drawing/2014/main" id="{35806E8C-36AE-9513-5C31-596D990CFEDA}"/>
                  </a:ext>
                </a:extLst>
              </p:cNvPr>
              <p:cNvSpPr/>
              <p:nvPr/>
            </p:nvSpPr>
            <p:spPr>
              <a:xfrm>
                <a:off x="3076870"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defTabSz="685800">
                  <a:defRPr/>
                </a:pPr>
                <a:endParaRPr lang="en-US" sz="1350" kern="0">
                  <a:solidFill>
                    <a:srgbClr val="505050"/>
                  </a:solidFill>
                </a:endParaRPr>
              </a:p>
            </p:txBody>
          </p:sp>
          <p:sp>
            <p:nvSpPr>
              <p:cNvPr id="31" name="Freeform: Shape 30">
                <a:extLst>
                  <a:ext uri="{FF2B5EF4-FFF2-40B4-BE49-F238E27FC236}">
                    <a16:creationId xmlns:a16="http://schemas.microsoft.com/office/drawing/2014/main" id="{FC907136-5B1A-3EAA-A10C-FB8EB24E0093}"/>
                  </a:ext>
                </a:extLst>
              </p:cNvPr>
              <p:cNvSpPr/>
              <p:nvPr/>
            </p:nvSpPr>
            <p:spPr>
              <a:xfrm>
                <a:off x="2978563"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defTabSz="685800">
                  <a:defRPr/>
                </a:pPr>
                <a:endParaRPr lang="en-US" sz="1350" kern="0">
                  <a:solidFill>
                    <a:srgbClr val="505050"/>
                  </a:solidFill>
                </a:endParaRPr>
              </a:p>
            </p:txBody>
          </p:sp>
          <p:sp>
            <p:nvSpPr>
              <p:cNvPr id="32" name="Freeform: Shape 31">
                <a:extLst>
                  <a:ext uri="{FF2B5EF4-FFF2-40B4-BE49-F238E27FC236}">
                    <a16:creationId xmlns:a16="http://schemas.microsoft.com/office/drawing/2014/main" id="{950D74C7-ED6B-0601-E70F-86600AE6A1EF}"/>
                  </a:ext>
                </a:extLst>
              </p:cNvPr>
              <p:cNvSpPr/>
              <p:nvPr/>
            </p:nvSpPr>
            <p:spPr>
              <a:xfrm>
                <a:off x="2978563"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defTabSz="685800">
                  <a:defRPr/>
                </a:pPr>
                <a:endParaRPr lang="en-US" sz="1350" kern="0">
                  <a:solidFill>
                    <a:srgbClr val="505050"/>
                  </a:solidFill>
                </a:endParaRPr>
              </a:p>
            </p:txBody>
          </p:sp>
          <p:sp>
            <p:nvSpPr>
              <p:cNvPr id="33" name="Freeform: Shape 32">
                <a:extLst>
                  <a:ext uri="{FF2B5EF4-FFF2-40B4-BE49-F238E27FC236}">
                    <a16:creationId xmlns:a16="http://schemas.microsoft.com/office/drawing/2014/main" id="{0A39917D-2891-4FFF-4FD2-D583A52FBBA8}"/>
                  </a:ext>
                </a:extLst>
              </p:cNvPr>
              <p:cNvSpPr/>
              <p:nvPr/>
            </p:nvSpPr>
            <p:spPr>
              <a:xfrm>
                <a:off x="2880258"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defTabSz="685800">
                  <a:defRPr/>
                </a:pPr>
                <a:endParaRPr lang="en-US" sz="1350" kern="0">
                  <a:solidFill>
                    <a:srgbClr val="505050"/>
                  </a:solidFill>
                </a:endParaRPr>
              </a:p>
            </p:txBody>
          </p:sp>
          <p:sp>
            <p:nvSpPr>
              <p:cNvPr id="34" name="Freeform: Shape 33">
                <a:extLst>
                  <a:ext uri="{FF2B5EF4-FFF2-40B4-BE49-F238E27FC236}">
                    <a16:creationId xmlns:a16="http://schemas.microsoft.com/office/drawing/2014/main" id="{F5081ADF-1CC9-83B6-8302-F3029DAAB56B}"/>
                  </a:ext>
                </a:extLst>
              </p:cNvPr>
              <p:cNvSpPr/>
              <p:nvPr/>
            </p:nvSpPr>
            <p:spPr>
              <a:xfrm>
                <a:off x="2880258"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defTabSz="685800">
                  <a:defRPr/>
                </a:pPr>
                <a:endParaRPr lang="en-US" sz="1350" kern="0">
                  <a:solidFill>
                    <a:srgbClr val="505050"/>
                  </a:solidFill>
                </a:endParaRPr>
              </a:p>
            </p:txBody>
          </p:sp>
          <p:sp>
            <p:nvSpPr>
              <p:cNvPr id="35" name="Freeform: Shape 34">
                <a:extLst>
                  <a:ext uri="{FF2B5EF4-FFF2-40B4-BE49-F238E27FC236}">
                    <a16:creationId xmlns:a16="http://schemas.microsoft.com/office/drawing/2014/main" id="{BAD7A1EE-1617-F0DD-9AC2-8CEB441F1947}"/>
                  </a:ext>
                </a:extLst>
              </p:cNvPr>
              <p:cNvSpPr/>
              <p:nvPr/>
            </p:nvSpPr>
            <p:spPr>
              <a:xfrm>
                <a:off x="2780780"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defTabSz="685800">
                  <a:defRPr/>
                </a:pPr>
                <a:endParaRPr lang="en-US" sz="1350" kern="0">
                  <a:solidFill>
                    <a:srgbClr val="505050"/>
                  </a:solidFill>
                </a:endParaRPr>
              </a:p>
            </p:txBody>
          </p:sp>
          <p:sp>
            <p:nvSpPr>
              <p:cNvPr id="36" name="Freeform: Shape 35">
                <a:extLst>
                  <a:ext uri="{FF2B5EF4-FFF2-40B4-BE49-F238E27FC236}">
                    <a16:creationId xmlns:a16="http://schemas.microsoft.com/office/drawing/2014/main" id="{2728DE95-C7A3-599C-1C5E-9D6D253C8169}"/>
                  </a:ext>
                </a:extLst>
              </p:cNvPr>
              <p:cNvSpPr/>
              <p:nvPr/>
            </p:nvSpPr>
            <p:spPr>
              <a:xfrm>
                <a:off x="2780780"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defTabSz="685800">
                  <a:defRPr/>
                </a:pPr>
                <a:endParaRPr lang="en-US" sz="1350" kern="0">
                  <a:solidFill>
                    <a:srgbClr val="505050"/>
                  </a:solidFill>
                </a:endParaRPr>
              </a:p>
            </p:txBody>
          </p:sp>
        </p:grpSp>
      </p:grpSp>
      <p:sp>
        <p:nvSpPr>
          <p:cNvPr id="6" name="Text Placeholder 5">
            <a:extLst>
              <a:ext uri="{FF2B5EF4-FFF2-40B4-BE49-F238E27FC236}">
                <a16:creationId xmlns:a16="http://schemas.microsoft.com/office/drawing/2014/main" id="{EEB299CC-8D96-3867-52FB-5EFE4A5FB73E}"/>
              </a:ext>
            </a:extLst>
          </p:cNvPr>
          <p:cNvSpPr>
            <a:spLocks noGrp="1"/>
          </p:cNvSpPr>
          <p:nvPr>
            <p:ph type="body" sz="quarter" idx="17"/>
          </p:nvPr>
        </p:nvSpPr>
        <p:spPr/>
        <p:txBody>
          <a:bodyPr/>
          <a:lstStyle/>
          <a:p>
            <a:pPr>
              <a:lnSpc>
                <a:spcPct val="100000"/>
              </a:lnSpc>
              <a:spcBef>
                <a:spcPts val="0"/>
              </a:spcBef>
            </a:pPr>
            <a:r>
              <a:rPr lang="en-US" sz="1350" b="1" dirty="0">
                <a:solidFill>
                  <a:srgbClr val="171717"/>
                </a:solidFill>
                <a:latin typeface="Segoe UI" panose="020B0502040204020203" pitchFamily="34" charset="0"/>
              </a:rPr>
              <a:t>Account insights</a:t>
            </a:r>
            <a:r>
              <a:rPr lang="en-US" sz="1350" dirty="0">
                <a:solidFill>
                  <a:srgbClr val="171717"/>
                </a:solidFill>
                <a:latin typeface="Segoe UI" panose="020B0502040204020203" pitchFamily="34" charset="0"/>
              </a:rPr>
              <a:t>: Provide insights for each account record to provide results and KPIs that reflect interactions that are made by all contacts that belong to the account</a:t>
            </a:r>
            <a:endParaRPr lang="en-US" sz="1350" dirty="0"/>
          </a:p>
        </p:txBody>
      </p:sp>
      <p:grpSp>
        <p:nvGrpSpPr>
          <p:cNvPr id="41" name="Group 40" descr="Icon of crosshair">
            <a:extLst>
              <a:ext uri="{FF2B5EF4-FFF2-40B4-BE49-F238E27FC236}">
                <a16:creationId xmlns:a16="http://schemas.microsoft.com/office/drawing/2014/main" id="{B853F8A1-1F70-48D6-A4E5-8DA7AA4E3239}"/>
              </a:ext>
            </a:extLst>
          </p:cNvPr>
          <p:cNvGrpSpPr/>
          <p:nvPr/>
        </p:nvGrpSpPr>
        <p:grpSpPr>
          <a:xfrm>
            <a:off x="313982" y="3467557"/>
            <a:ext cx="537855" cy="537932"/>
            <a:chOff x="418643" y="4007401"/>
            <a:chExt cx="717140" cy="717242"/>
          </a:xfrm>
        </p:grpSpPr>
        <p:grpSp>
          <p:nvGrpSpPr>
            <p:cNvPr id="42" name="Group 41">
              <a:extLst>
                <a:ext uri="{FF2B5EF4-FFF2-40B4-BE49-F238E27FC236}">
                  <a16:creationId xmlns:a16="http://schemas.microsoft.com/office/drawing/2014/main" id="{C28BCAFD-0BCE-D937-BC18-CB6EE1CAE9ED}"/>
                </a:ext>
                <a:ext uri="{C183D7F6-B498-43B3-948B-1728B52AA6E4}">
                  <adec:decorative xmlns:adec="http://schemas.microsoft.com/office/drawing/2017/decorative" val="1"/>
                </a:ext>
              </a:extLst>
            </p:cNvPr>
            <p:cNvGrpSpPr/>
            <p:nvPr/>
          </p:nvGrpSpPr>
          <p:grpSpPr>
            <a:xfrm>
              <a:off x="418643" y="4007401"/>
              <a:ext cx="717140" cy="717242"/>
              <a:chOff x="7962901" y="3032919"/>
              <a:chExt cx="981074" cy="981076"/>
            </a:xfrm>
          </p:grpSpPr>
          <p:sp>
            <p:nvSpPr>
              <p:cNvPr id="56" name="Freeform 5">
                <a:extLst>
                  <a:ext uri="{FF2B5EF4-FFF2-40B4-BE49-F238E27FC236}">
                    <a16:creationId xmlns:a16="http://schemas.microsoft.com/office/drawing/2014/main" id="{DFCCC134-DB85-7AED-9618-5DD7C278D93E}"/>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57" name="Freeform 6">
                <a:extLst>
                  <a:ext uri="{FF2B5EF4-FFF2-40B4-BE49-F238E27FC236}">
                    <a16:creationId xmlns:a16="http://schemas.microsoft.com/office/drawing/2014/main" id="{694293A8-D8E1-861A-F778-C40EE2E1A349}"/>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68580" tIns="34290" rIns="68580" bIns="34290" numCol="1" anchor="t" anchorCtr="0" compatLnSpc="1">
                <a:prstTxWarp prst="textNoShape">
                  <a:avLst/>
                </a:prstTxWarp>
              </a:bodyPr>
              <a:lstStyle/>
              <a:p>
                <a:endParaRPr lang="en-US" sz="1298"/>
              </a:p>
            </p:txBody>
          </p:sp>
        </p:grpSp>
        <p:grpSp>
          <p:nvGrpSpPr>
            <p:cNvPr id="43" name="Group 42" descr="Icon of crosshair">
              <a:extLst>
                <a:ext uri="{FF2B5EF4-FFF2-40B4-BE49-F238E27FC236}">
                  <a16:creationId xmlns:a16="http://schemas.microsoft.com/office/drawing/2014/main" id="{4ADFC24A-6F3E-F25C-24F8-953D4C445254}"/>
                </a:ext>
              </a:extLst>
            </p:cNvPr>
            <p:cNvGrpSpPr>
              <a:grpSpLocks noChangeAspect="1"/>
            </p:cNvGrpSpPr>
            <p:nvPr/>
          </p:nvGrpSpPr>
          <p:grpSpPr>
            <a:xfrm>
              <a:off x="598817" y="4187626"/>
              <a:ext cx="356792" cy="356792"/>
              <a:chOff x="2402115" y="2108508"/>
              <a:chExt cx="3002280" cy="3002280"/>
            </a:xfrm>
            <a:solidFill>
              <a:srgbClr val="3C3C41"/>
            </a:solidFill>
          </p:grpSpPr>
          <p:sp>
            <p:nvSpPr>
              <p:cNvPr id="44" name="Freeform: Shape 43">
                <a:extLst>
                  <a:ext uri="{FF2B5EF4-FFF2-40B4-BE49-F238E27FC236}">
                    <a16:creationId xmlns:a16="http://schemas.microsoft.com/office/drawing/2014/main" id="{C1FDC90B-5ED0-803F-9D55-C1B2BD5A87D4}"/>
                  </a:ext>
                </a:extLst>
              </p:cNvPr>
              <p:cNvSpPr/>
              <p:nvPr/>
            </p:nvSpPr>
            <p:spPr>
              <a:xfrm>
                <a:off x="2402115" y="2108508"/>
                <a:ext cx="1409700" cy="1409701"/>
              </a:xfrm>
              <a:custGeom>
                <a:avLst/>
                <a:gdLst>
                  <a:gd name="connsiteX0" fmla="*/ 439444 w 1409700"/>
                  <a:gd name="connsiteY0" fmla="*/ 0 h 1409701"/>
                  <a:gd name="connsiteX1" fmla="*/ 1409700 w 1409700"/>
                  <a:gd name="connsiteY1" fmla="*/ 0 h 1409701"/>
                  <a:gd name="connsiteX2" fmla="*/ 1409700 w 1409700"/>
                  <a:gd name="connsiteY2" fmla="*/ 303613 h 1409701"/>
                  <a:gd name="connsiteX3" fmla="*/ 1378228 w 1409700"/>
                  <a:gd name="connsiteY3" fmla="*/ 305202 h 1409701"/>
                  <a:gd name="connsiteX4" fmla="*/ 305202 w 1409700"/>
                  <a:gd name="connsiteY4" fmla="*/ 1378228 h 1409701"/>
                  <a:gd name="connsiteX5" fmla="*/ 303613 w 1409700"/>
                  <a:gd name="connsiteY5" fmla="*/ 1409701 h 1409701"/>
                  <a:gd name="connsiteX6" fmla="*/ 0 w 1409700"/>
                  <a:gd name="connsiteY6" fmla="*/ 1409701 h 1409701"/>
                  <a:gd name="connsiteX7" fmla="*/ 0 w 1409700"/>
                  <a:gd name="connsiteY7" fmla="*/ 439444 h 1409701"/>
                  <a:gd name="connsiteX8" fmla="*/ 439444 w 1409700"/>
                  <a:gd name="connsiteY8" fmla="*/ 0 h 14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700" h="1409701">
                    <a:moveTo>
                      <a:pt x="439444" y="0"/>
                    </a:moveTo>
                    <a:lnTo>
                      <a:pt x="1409700" y="0"/>
                    </a:lnTo>
                    <a:lnTo>
                      <a:pt x="1409700" y="303613"/>
                    </a:lnTo>
                    <a:lnTo>
                      <a:pt x="1378228" y="305202"/>
                    </a:lnTo>
                    <a:cubicBezTo>
                      <a:pt x="812451" y="362659"/>
                      <a:pt x="362659" y="812451"/>
                      <a:pt x="305202" y="1378228"/>
                    </a:cubicBezTo>
                    <a:lnTo>
                      <a:pt x="303613" y="1409701"/>
                    </a:lnTo>
                    <a:lnTo>
                      <a:pt x="0" y="1409701"/>
                    </a:lnTo>
                    <a:lnTo>
                      <a:pt x="0" y="439444"/>
                    </a:lnTo>
                    <a:cubicBezTo>
                      <a:pt x="0" y="196746"/>
                      <a:pt x="196746" y="0"/>
                      <a:pt x="439444" y="0"/>
                    </a:cubicBezTo>
                    <a:close/>
                  </a:path>
                </a:pathLst>
              </a:custGeom>
              <a:solidFill>
                <a:schemeClr val="bg1">
                  <a:lumMod val="75000"/>
                </a:schemeClr>
              </a:solidFill>
              <a:ln w="1079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350" kern="0">
                  <a:solidFill>
                    <a:srgbClr val="505050"/>
                  </a:solidFill>
                  <a:latin typeface="Segoe UI"/>
                </a:endParaRPr>
              </a:p>
            </p:txBody>
          </p:sp>
          <p:sp>
            <p:nvSpPr>
              <p:cNvPr id="45" name="Freeform: Shape 44">
                <a:extLst>
                  <a:ext uri="{FF2B5EF4-FFF2-40B4-BE49-F238E27FC236}">
                    <a16:creationId xmlns:a16="http://schemas.microsoft.com/office/drawing/2014/main" id="{899C6C4F-D77A-D994-3A1A-84BBFD68391B}"/>
                  </a:ext>
                </a:extLst>
              </p:cNvPr>
              <p:cNvSpPr/>
              <p:nvPr/>
            </p:nvSpPr>
            <p:spPr>
              <a:xfrm>
                <a:off x="3994695" y="2108508"/>
                <a:ext cx="1409700" cy="1409701"/>
              </a:xfrm>
              <a:custGeom>
                <a:avLst/>
                <a:gdLst>
                  <a:gd name="connsiteX0" fmla="*/ 0 w 1409700"/>
                  <a:gd name="connsiteY0" fmla="*/ 0 h 1409701"/>
                  <a:gd name="connsiteX1" fmla="*/ 970256 w 1409700"/>
                  <a:gd name="connsiteY1" fmla="*/ 0 h 1409701"/>
                  <a:gd name="connsiteX2" fmla="*/ 1409700 w 1409700"/>
                  <a:gd name="connsiteY2" fmla="*/ 439444 h 1409701"/>
                  <a:gd name="connsiteX3" fmla="*/ 1409700 w 1409700"/>
                  <a:gd name="connsiteY3" fmla="*/ 1409701 h 1409701"/>
                  <a:gd name="connsiteX4" fmla="*/ 1106088 w 1409700"/>
                  <a:gd name="connsiteY4" fmla="*/ 1409701 h 1409701"/>
                  <a:gd name="connsiteX5" fmla="*/ 1104498 w 1409700"/>
                  <a:gd name="connsiteY5" fmla="*/ 1378228 h 1409701"/>
                  <a:gd name="connsiteX6" fmla="*/ 31472 w 1409700"/>
                  <a:gd name="connsiteY6" fmla="*/ 305202 h 1409701"/>
                  <a:gd name="connsiteX7" fmla="*/ 0 w 1409700"/>
                  <a:gd name="connsiteY7" fmla="*/ 303613 h 1409701"/>
                  <a:gd name="connsiteX8" fmla="*/ 0 w 1409700"/>
                  <a:gd name="connsiteY8" fmla="*/ 0 h 14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700" h="1409701">
                    <a:moveTo>
                      <a:pt x="0" y="0"/>
                    </a:moveTo>
                    <a:lnTo>
                      <a:pt x="970256" y="0"/>
                    </a:lnTo>
                    <a:cubicBezTo>
                      <a:pt x="1212954" y="0"/>
                      <a:pt x="1409700" y="196746"/>
                      <a:pt x="1409700" y="439444"/>
                    </a:cubicBezTo>
                    <a:lnTo>
                      <a:pt x="1409700" y="1409701"/>
                    </a:lnTo>
                    <a:lnTo>
                      <a:pt x="1106088" y="1409701"/>
                    </a:lnTo>
                    <a:lnTo>
                      <a:pt x="1104498" y="1378228"/>
                    </a:lnTo>
                    <a:cubicBezTo>
                      <a:pt x="1047041" y="812451"/>
                      <a:pt x="597249" y="362659"/>
                      <a:pt x="31472" y="305202"/>
                    </a:cubicBezTo>
                    <a:lnTo>
                      <a:pt x="0" y="303613"/>
                    </a:lnTo>
                    <a:lnTo>
                      <a:pt x="0" y="0"/>
                    </a:lnTo>
                    <a:close/>
                  </a:path>
                </a:pathLst>
              </a:custGeom>
              <a:solidFill>
                <a:schemeClr val="bg1">
                  <a:lumMod val="75000"/>
                </a:schemeClr>
              </a:solidFill>
              <a:ln w="1079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350" kern="0">
                  <a:solidFill>
                    <a:srgbClr val="505050"/>
                  </a:solidFill>
                  <a:latin typeface="Segoe UI"/>
                </a:endParaRPr>
              </a:p>
            </p:txBody>
          </p:sp>
          <p:sp>
            <p:nvSpPr>
              <p:cNvPr id="46" name="Freeform: Shape 45">
                <a:extLst>
                  <a:ext uri="{FF2B5EF4-FFF2-40B4-BE49-F238E27FC236}">
                    <a16:creationId xmlns:a16="http://schemas.microsoft.com/office/drawing/2014/main" id="{7B349149-036D-7EEF-4722-ADD1F7FE5C10}"/>
                  </a:ext>
                </a:extLst>
              </p:cNvPr>
              <p:cNvSpPr/>
              <p:nvPr/>
            </p:nvSpPr>
            <p:spPr>
              <a:xfrm>
                <a:off x="2885401" y="2591793"/>
                <a:ext cx="926415" cy="926416"/>
              </a:xfrm>
              <a:custGeom>
                <a:avLst/>
                <a:gdLst>
                  <a:gd name="connsiteX0" fmla="*/ 926415 w 926415"/>
                  <a:gd name="connsiteY0" fmla="*/ 0 h 926416"/>
                  <a:gd name="connsiteX1" fmla="*/ 926415 w 926415"/>
                  <a:gd name="connsiteY1" fmla="*/ 465008 h 926416"/>
                  <a:gd name="connsiteX2" fmla="*/ 904579 w 926415"/>
                  <a:gd name="connsiteY2" fmla="*/ 467209 h 926416"/>
                  <a:gd name="connsiteX3" fmla="*/ 467209 w 926415"/>
                  <a:gd name="connsiteY3" fmla="*/ 904579 h 926416"/>
                  <a:gd name="connsiteX4" fmla="*/ 465008 w 926415"/>
                  <a:gd name="connsiteY4" fmla="*/ 926416 h 926416"/>
                  <a:gd name="connsiteX5" fmla="*/ 0 w 926415"/>
                  <a:gd name="connsiteY5" fmla="*/ 926416 h 926416"/>
                  <a:gd name="connsiteX6" fmla="*/ 662 w 926415"/>
                  <a:gd name="connsiteY6" fmla="*/ 913313 h 926416"/>
                  <a:gd name="connsiteX7" fmla="*/ 913313 w 926415"/>
                  <a:gd name="connsiteY7" fmla="*/ 662 h 926416"/>
                  <a:gd name="connsiteX8" fmla="*/ 926415 w 926415"/>
                  <a:gd name="connsiteY8" fmla="*/ 0 h 92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415" h="926416">
                    <a:moveTo>
                      <a:pt x="926415" y="0"/>
                    </a:moveTo>
                    <a:lnTo>
                      <a:pt x="926415" y="465008"/>
                    </a:lnTo>
                    <a:lnTo>
                      <a:pt x="904579" y="467209"/>
                    </a:lnTo>
                    <a:cubicBezTo>
                      <a:pt x="685045" y="512133"/>
                      <a:pt x="512133" y="685045"/>
                      <a:pt x="467209" y="904579"/>
                    </a:cubicBezTo>
                    <a:lnTo>
                      <a:pt x="465008" y="926416"/>
                    </a:lnTo>
                    <a:lnTo>
                      <a:pt x="0" y="926416"/>
                    </a:lnTo>
                    <a:lnTo>
                      <a:pt x="662" y="913313"/>
                    </a:lnTo>
                    <a:cubicBezTo>
                      <a:pt x="49532" y="432098"/>
                      <a:pt x="432098" y="49532"/>
                      <a:pt x="913313" y="662"/>
                    </a:cubicBezTo>
                    <a:lnTo>
                      <a:pt x="926415" y="0"/>
                    </a:lnTo>
                    <a:close/>
                  </a:path>
                </a:pathLst>
              </a:custGeom>
              <a:solidFill>
                <a:schemeClr val="accent4"/>
              </a:solidFill>
              <a:ln w="1079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350" kern="0">
                  <a:solidFill>
                    <a:srgbClr val="505050"/>
                  </a:solidFill>
                  <a:latin typeface="Segoe UI"/>
                </a:endParaRPr>
              </a:p>
            </p:txBody>
          </p:sp>
          <p:sp>
            <p:nvSpPr>
              <p:cNvPr id="47" name="Freeform: Shape 46">
                <a:extLst>
                  <a:ext uri="{FF2B5EF4-FFF2-40B4-BE49-F238E27FC236}">
                    <a16:creationId xmlns:a16="http://schemas.microsoft.com/office/drawing/2014/main" id="{8A987614-7A0F-D396-FD58-092552E7E78E}"/>
                  </a:ext>
                </a:extLst>
              </p:cNvPr>
              <p:cNvSpPr/>
              <p:nvPr/>
            </p:nvSpPr>
            <p:spPr>
              <a:xfrm>
                <a:off x="3994696" y="2591793"/>
                <a:ext cx="926415" cy="926416"/>
              </a:xfrm>
              <a:custGeom>
                <a:avLst/>
                <a:gdLst>
                  <a:gd name="connsiteX0" fmla="*/ 0 w 926415"/>
                  <a:gd name="connsiteY0" fmla="*/ 0 h 926416"/>
                  <a:gd name="connsiteX1" fmla="*/ 13102 w 926415"/>
                  <a:gd name="connsiteY1" fmla="*/ 662 h 926416"/>
                  <a:gd name="connsiteX2" fmla="*/ 925753 w 926415"/>
                  <a:gd name="connsiteY2" fmla="*/ 913313 h 926416"/>
                  <a:gd name="connsiteX3" fmla="*/ 926415 w 926415"/>
                  <a:gd name="connsiteY3" fmla="*/ 926416 h 926416"/>
                  <a:gd name="connsiteX4" fmla="*/ 461408 w 926415"/>
                  <a:gd name="connsiteY4" fmla="*/ 926416 h 926416"/>
                  <a:gd name="connsiteX5" fmla="*/ 459206 w 926415"/>
                  <a:gd name="connsiteY5" fmla="*/ 904579 h 926416"/>
                  <a:gd name="connsiteX6" fmla="*/ 21836 w 926415"/>
                  <a:gd name="connsiteY6" fmla="*/ 467209 h 926416"/>
                  <a:gd name="connsiteX7" fmla="*/ 0 w 926415"/>
                  <a:gd name="connsiteY7" fmla="*/ 465008 h 926416"/>
                  <a:gd name="connsiteX8" fmla="*/ 0 w 926415"/>
                  <a:gd name="connsiteY8" fmla="*/ 0 h 92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415" h="926416">
                    <a:moveTo>
                      <a:pt x="0" y="0"/>
                    </a:moveTo>
                    <a:lnTo>
                      <a:pt x="13102" y="662"/>
                    </a:lnTo>
                    <a:cubicBezTo>
                      <a:pt x="494318" y="49532"/>
                      <a:pt x="876883" y="432098"/>
                      <a:pt x="925753" y="913313"/>
                    </a:cubicBezTo>
                    <a:lnTo>
                      <a:pt x="926415" y="926416"/>
                    </a:lnTo>
                    <a:lnTo>
                      <a:pt x="461408" y="926416"/>
                    </a:lnTo>
                    <a:lnTo>
                      <a:pt x="459206" y="904579"/>
                    </a:lnTo>
                    <a:cubicBezTo>
                      <a:pt x="414283" y="685045"/>
                      <a:pt x="241370" y="512133"/>
                      <a:pt x="21836" y="467209"/>
                    </a:cubicBezTo>
                    <a:lnTo>
                      <a:pt x="0" y="465008"/>
                    </a:lnTo>
                    <a:lnTo>
                      <a:pt x="0" y="0"/>
                    </a:lnTo>
                    <a:close/>
                  </a:path>
                </a:pathLst>
              </a:custGeom>
              <a:solidFill>
                <a:schemeClr val="accent4"/>
              </a:solidFill>
              <a:ln w="1079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350" kern="0">
                  <a:solidFill>
                    <a:srgbClr val="505050"/>
                  </a:solidFill>
                  <a:latin typeface="Segoe UI"/>
                </a:endParaRPr>
              </a:p>
            </p:txBody>
          </p:sp>
          <p:sp>
            <p:nvSpPr>
              <p:cNvPr id="48" name="Freeform: Shape 47">
                <a:extLst>
                  <a:ext uri="{FF2B5EF4-FFF2-40B4-BE49-F238E27FC236}">
                    <a16:creationId xmlns:a16="http://schemas.microsoft.com/office/drawing/2014/main" id="{C75322B2-7E9A-FEB7-A5A8-1CDB9E7F5C00}"/>
                  </a:ext>
                </a:extLst>
              </p:cNvPr>
              <p:cNvSpPr/>
              <p:nvPr/>
            </p:nvSpPr>
            <p:spPr>
              <a:xfrm>
                <a:off x="3494075" y="3200469"/>
                <a:ext cx="317740" cy="317741"/>
              </a:xfrm>
              <a:custGeom>
                <a:avLst/>
                <a:gdLst>
                  <a:gd name="connsiteX0" fmla="*/ 317740 w 317740"/>
                  <a:gd name="connsiteY0" fmla="*/ 0 h 317741"/>
                  <a:gd name="connsiteX1" fmla="*/ 317740 w 317740"/>
                  <a:gd name="connsiteY1" fmla="*/ 317741 h 317741"/>
                  <a:gd name="connsiteX2" fmla="*/ 0 w 317740"/>
                  <a:gd name="connsiteY2" fmla="*/ 317741 h 317741"/>
                  <a:gd name="connsiteX3" fmla="*/ 22343 w 317740"/>
                  <a:gd name="connsiteY3" fmla="*/ 245764 h 317741"/>
                  <a:gd name="connsiteX4" fmla="*/ 245764 w 317740"/>
                  <a:gd name="connsiteY4" fmla="*/ 22343 h 317741"/>
                  <a:gd name="connsiteX5" fmla="*/ 317740 w 317740"/>
                  <a:gd name="connsiteY5" fmla="*/ 0 h 317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740" h="317741">
                    <a:moveTo>
                      <a:pt x="317740" y="0"/>
                    </a:moveTo>
                    <a:lnTo>
                      <a:pt x="317740" y="317741"/>
                    </a:lnTo>
                    <a:lnTo>
                      <a:pt x="0" y="317741"/>
                    </a:lnTo>
                    <a:lnTo>
                      <a:pt x="22343" y="245764"/>
                    </a:lnTo>
                    <a:cubicBezTo>
                      <a:pt x="64832" y="145309"/>
                      <a:pt x="145309" y="64832"/>
                      <a:pt x="245764" y="22343"/>
                    </a:cubicBezTo>
                    <a:lnTo>
                      <a:pt x="317740" y="0"/>
                    </a:lnTo>
                    <a:close/>
                  </a:path>
                </a:pathLst>
              </a:custGeom>
              <a:grpFill/>
              <a:ln w="1079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350" kern="0">
                  <a:solidFill>
                    <a:srgbClr val="505050"/>
                  </a:solidFill>
                  <a:latin typeface="Segoe UI"/>
                </a:endParaRPr>
              </a:p>
            </p:txBody>
          </p:sp>
          <p:sp>
            <p:nvSpPr>
              <p:cNvPr id="49" name="Freeform: Shape 48">
                <a:extLst>
                  <a:ext uri="{FF2B5EF4-FFF2-40B4-BE49-F238E27FC236}">
                    <a16:creationId xmlns:a16="http://schemas.microsoft.com/office/drawing/2014/main" id="{D211ACF1-E561-8151-2D5A-F250ECDFB963}"/>
                  </a:ext>
                </a:extLst>
              </p:cNvPr>
              <p:cNvSpPr/>
              <p:nvPr/>
            </p:nvSpPr>
            <p:spPr>
              <a:xfrm>
                <a:off x="3994695" y="3200469"/>
                <a:ext cx="317740" cy="317741"/>
              </a:xfrm>
              <a:custGeom>
                <a:avLst/>
                <a:gdLst>
                  <a:gd name="connsiteX0" fmla="*/ 0 w 317740"/>
                  <a:gd name="connsiteY0" fmla="*/ 0 h 317741"/>
                  <a:gd name="connsiteX1" fmla="*/ 71976 w 317740"/>
                  <a:gd name="connsiteY1" fmla="*/ 22343 h 317741"/>
                  <a:gd name="connsiteX2" fmla="*/ 295397 w 317740"/>
                  <a:gd name="connsiteY2" fmla="*/ 245764 h 317741"/>
                  <a:gd name="connsiteX3" fmla="*/ 317740 w 317740"/>
                  <a:gd name="connsiteY3" fmla="*/ 317741 h 317741"/>
                  <a:gd name="connsiteX4" fmla="*/ 0 w 317740"/>
                  <a:gd name="connsiteY4" fmla="*/ 317741 h 317741"/>
                  <a:gd name="connsiteX5" fmla="*/ 0 w 317740"/>
                  <a:gd name="connsiteY5" fmla="*/ 0 h 317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740" h="317741">
                    <a:moveTo>
                      <a:pt x="0" y="0"/>
                    </a:moveTo>
                    <a:lnTo>
                      <a:pt x="71976" y="22343"/>
                    </a:lnTo>
                    <a:cubicBezTo>
                      <a:pt x="172432" y="64832"/>
                      <a:pt x="252908" y="145309"/>
                      <a:pt x="295397" y="245764"/>
                    </a:cubicBezTo>
                    <a:lnTo>
                      <a:pt x="317740" y="317741"/>
                    </a:lnTo>
                    <a:lnTo>
                      <a:pt x="0" y="317741"/>
                    </a:lnTo>
                    <a:lnTo>
                      <a:pt x="0" y="0"/>
                    </a:lnTo>
                    <a:close/>
                  </a:path>
                </a:pathLst>
              </a:custGeom>
              <a:grpFill/>
              <a:ln w="1079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350" kern="0">
                  <a:solidFill>
                    <a:srgbClr val="505050"/>
                  </a:solidFill>
                  <a:latin typeface="Segoe UI"/>
                </a:endParaRPr>
              </a:p>
            </p:txBody>
          </p:sp>
          <p:sp>
            <p:nvSpPr>
              <p:cNvPr id="50" name="Freeform: Shape 49">
                <a:extLst>
                  <a:ext uri="{FF2B5EF4-FFF2-40B4-BE49-F238E27FC236}">
                    <a16:creationId xmlns:a16="http://schemas.microsoft.com/office/drawing/2014/main" id="{4E028871-A7B1-AAA6-3428-EC0A320B56A9}"/>
                  </a:ext>
                </a:extLst>
              </p:cNvPr>
              <p:cNvSpPr/>
              <p:nvPr/>
            </p:nvSpPr>
            <p:spPr>
              <a:xfrm>
                <a:off x="2402115" y="3701089"/>
                <a:ext cx="1409700" cy="1409699"/>
              </a:xfrm>
              <a:custGeom>
                <a:avLst/>
                <a:gdLst>
                  <a:gd name="connsiteX0" fmla="*/ 0 w 1409700"/>
                  <a:gd name="connsiteY0" fmla="*/ 0 h 1409699"/>
                  <a:gd name="connsiteX1" fmla="*/ 303613 w 1409700"/>
                  <a:gd name="connsiteY1" fmla="*/ 0 h 1409699"/>
                  <a:gd name="connsiteX2" fmla="*/ 305202 w 1409700"/>
                  <a:gd name="connsiteY2" fmla="*/ 31471 h 1409699"/>
                  <a:gd name="connsiteX3" fmla="*/ 1378228 w 1409700"/>
                  <a:gd name="connsiteY3" fmla="*/ 1104497 h 1409699"/>
                  <a:gd name="connsiteX4" fmla="*/ 1409700 w 1409700"/>
                  <a:gd name="connsiteY4" fmla="*/ 1106087 h 1409699"/>
                  <a:gd name="connsiteX5" fmla="*/ 1409700 w 1409700"/>
                  <a:gd name="connsiteY5" fmla="*/ 1409699 h 1409699"/>
                  <a:gd name="connsiteX6" fmla="*/ 439444 w 1409700"/>
                  <a:gd name="connsiteY6" fmla="*/ 1409699 h 1409699"/>
                  <a:gd name="connsiteX7" fmla="*/ 0 w 1409700"/>
                  <a:gd name="connsiteY7" fmla="*/ 970255 h 1409699"/>
                  <a:gd name="connsiteX8" fmla="*/ 0 w 1409700"/>
                  <a:gd name="connsiteY8" fmla="*/ 0 h 140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700" h="1409699">
                    <a:moveTo>
                      <a:pt x="0" y="0"/>
                    </a:moveTo>
                    <a:lnTo>
                      <a:pt x="303613" y="0"/>
                    </a:lnTo>
                    <a:lnTo>
                      <a:pt x="305202" y="31471"/>
                    </a:lnTo>
                    <a:cubicBezTo>
                      <a:pt x="362659" y="597248"/>
                      <a:pt x="812451" y="1047040"/>
                      <a:pt x="1378228" y="1104497"/>
                    </a:cubicBezTo>
                    <a:lnTo>
                      <a:pt x="1409700" y="1106087"/>
                    </a:lnTo>
                    <a:lnTo>
                      <a:pt x="1409700" y="1409699"/>
                    </a:lnTo>
                    <a:lnTo>
                      <a:pt x="439444" y="1409699"/>
                    </a:lnTo>
                    <a:cubicBezTo>
                      <a:pt x="196746" y="1409699"/>
                      <a:pt x="0" y="1212953"/>
                      <a:pt x="0" y="970255"/>
                    </a:cubicBezTo>
                    <a:lnTo>
                      <a:pt x="0" y="0"/>
                    </a:lnTo>
                    <a:close/>
                  </a:path>
                </a:pathLst>
              </a:custGeom>
              <a:solidFill>
                <a:schemeClr val="bg1">
                  <a:lumMod val="75000"/>
                </a:schemeClr>
              </a:solidFill>
              <a:ln w="1079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350" kern="0">
                  <a:solidFill>
                    <a:srgbClr val="505050"/>
                  </a:solidFill>
                  <a:latin typeface="Segoe UI"/>
                </a:endParaRPr>
              </a:p>
            </p:txBody>
          </p:sp>
          <p:sp>
            <p:nvSpPr>
              <p:cNvPr id="51" name="Freeform: Shape 50">
                <a:extLst>
                  <a:ext uri="{FF2B5EF4-FFF2-40B4-BE49-F238E27FC236}">
                    <a16:creationId xmlns:a16="http://schemas.microsoft.com/office/drawing/2014/main" id="{FAC24D57-50DB-29EF-BDBC-9C607E4683BE}"/>
                  </a:ext>
                </a:extLst>
              </p:cNvPr>
              <p:cNvSpPr/>
              <p:nvPr/>
            </p:nvSpPr>
            <p:spPr>
              <a:xfrm>
                <a:off x="2885401" y="3701089"/>
                <a:ext cx="926415" cy="926414"/>
              </a:xfrm>
              <a:custGeom>
                <a:avLst/>
                <a:gdLst>
                  <a:gd name="connsiteX0" fmla="*/ 0 w 926415"/>
                  <a:gd name="connsiteY0" fmla="*/ 0 h 926414"/>
                  <a:gd name="connsiteX1" fmla="*/ 465008 w 926415"/>
                  <a:gd name="connsiteY1" fmla="*/ 0 h 926414"/>
                  <a:gd name="connsiteX2" fmla="*/ 467209 w 926415"/>
                  <a:gd name="connsiteY2" fmla="*/ 21835 h 926414"/>
                  <a:gd name="connsiteX3" fmla="*/ 904579 w 926415"/>
                  <a:gd name="connsiteY3" fmla="*/ 459205 h 926414"/>
                  <a:gd name="connsiteX4" fmla="*/ 926415 w 926415"/>
                  <a:gd name="connsiteY4" fmla="*/ 461406 h 926414"/>
                  <a:gd name="connsiteX5" fmla="*/ 926415 w 926415"/>
                  <a:gd name="connsiteY5" fmla="*/ 926414 h 926414"/>
                  <a:gd name="connsiteX6" fmla="*/ 913313 w 926415"/>
                  <a:gd name="connsiteY6" fmla="*/ 925752 h 926414"/>
                  <a:gd name="connsiteX7" fmla="*/ 662 w 926415"/>
                  <a:gd name="connsiteY7" fmla="*/ 13101 h 926414"/>
                  <a:gd name="connsiteX8" fmla="*/ 0 w 926415"/>
                  <a:gd name="connsiteY8" fmla="*/ 0 h 92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415" h="926414">
                    <a:moveTo>
                      <a:pt x="0" y="0"/>
                    </a:moveTo>
                    <a:lnTo>
                      <a:pt x="465008" y="0"/>
                    </a:lnTo>
                    <a:lnTo>
                      <a:pt x="467209" y="21835"/>
                    </a:lnTo>
                    <a:cubicBezTo>
                      <a:pt x="512133" y="241369"/>
                      <a:pt x="685045" y="414282"/>
                      <a:pt x="904579" y="459205"/>
                    </a:cubicBezTo>
                    <a:lnTo>
                      <a:pt x="926415" y="461406"/>
                    </a:lnTo>
                    <a:lnTo>
                      <a:pt x="926415" y="926414"/>
                    </a:lnTo>
                    <a:lnTo>
                      <a:pt x="913313" y="925752"/>
                    </a:lnTo>
                    <a:cubicBezTo>
                      <a:pt x="432098" y="876882"/>
                      <a:pt x="49532" y="494317"/>
                      <a:pt x="662" y="13101"/>
                    </a:cubicBezTo>
                    <a:lnTo>
                      <a:pt x="0" y="0"/>
                    </a:lnTo>
                    <a:close/>
                  </a:path>
                </a:pathLst>
              </a:custGeom>
              <a:solidFill>
                <a:schemeClr val="accent4"/>
              </a:solidFill>
              <a:ln w="1079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350" kern="0">
                  <a:solidFill>
                    <a:srgbClr val="505050"/>
                  </a:solidFill>
                  <a:latin typeface="Segoe UI"/>
                </a:endParaRPr>
              </a:p>
            </p:txBody>
          </p:sp>
          <p:sp>
            <p:nvSpPr>
              <p:cNvPr id="52" name="Freeform: Shape 51">
                <a:extLst>
                  <a:ext uri="{FF2B5EF4-FFF2-40B4-BE49-F238E27FC236}">
                    <a16:creationId xmlns:a16="http://schemas.microsoft.com/office/drawing/2014/main" id="{F347816B-8076-F5D9-F9C0-CD8DE1B7B353}"/>
                  </a:ext>
                </a:extLst>
              </p:cNvPr>
              <p:cNvSpPr/>
              <p:nvPr/>
            </p:nvSpPr>
            <p:spPr>
              <a:xfrm>
                <a:off x="3494077" y="3701090"/>
                <a:ext cx="317739" cy="317739"/>
              </a:xfrm>
              <a:custGeom>
                <a:avLst/>
                <a:gdLst>
                  <a:gd name="connsiteX0" fmla="*/ 0 w 317739"/>
                  <a:gd name="connsiteY0" fmla="*/ 0 h 317739"/>
                  <a:gd name="connsiteX1" fmla="*/ 317739 w 317739"/>
                  <a:gd name="connsiteY1" fmla="*/ 0 h 317739"/>
                  <a:gd name="connsiteX2" fmla="*/ 317739 w 317739"/>
                  <a:gd name="connsiteY2" fmla="*/ 317739 h 317739"/>
                  <a:gd name="connsiteX3" fmla="*/ 245763 w 317739"/>
                  <a:gd name="connsiteY3" fmla="*/ 295396 h 317739"/>
                  <a:gd name="connsiteX4" fmla="*/ 22342 w 317739"/>
                  <a:gd name="connsiteY4" fmla="*/ 71975 h 317739"/>
                  <a:gd name="connsiteX5" fmla="*/ 0 w 317739"/>
                  <a:gd name="connsiteY5" fmla="*/ 0 h 3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739" h="317739">
                    <a:moveTo>
                      <a:pt x="0" y="0"/>
                    </a:moveTo>
                    <a:lnTo>
                      <a:pt x="317739" y="0"/>
                    </a:lnTo>
                    <a:lnTo>
                      <a:pt x="317739" y="317739"/>
                    </a:lnTo>
                    <a:lnTo>
                      <a:pt x="245763" y="295396"/>
                    </a:lnTo>
                    <a:cubicBezTo>
                      <a:pt x="145308" y="252907"/>
                      <a:pt x="64831" y="172431"/>
                      <a:pt x="22342" y="71975"/>
                    </a:cubicBezTo>
                    <a:lnTo>
                      <a:pt x="0" y="0"/>
                    </a:lnTo>
                    <a:close/>
                  </a:path>
                </a:pathLst>
              </a:custGeom>
              <a:grpFill/>
              <a:ln w="1079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350" kern="0">
                  <a:solidFill>
                    <a:srgbClr val="505050"/>
                  </a:solidFill>
                  <a:latin typeface="Segoe UI"/>
                </a:endParaRPr>
              </a:p>
            </p:txBody>
          </p:sp>
          <p:sp>
            <p:nvSpPr>
              <p:cNvPr id="53" name="Freeform: Shape 52">
                <a:extLst>
                  <a:ext uri="{FF2B5EF4-FFF2-40B4-BE49-F238E27FC236}">
                    <a16:creationId xmlns:a16="http://schemas.microsoft.com/office/drawing/2014/main" id="{59C4E00C-1075-F190-9E71-888182AE1EA2}"/>
                  </a:ext>
                </a:extLst>
              </p:cNvPr>
              <p:cNvSpPr/>
              <p:nvPr/>
            </p:nvSpPr>
            <p:spPr>
              <a:xfrm>
                <a:off x="3994695" y="3701090"/>
                <a:ext cx="317740" cy="317739"/>
              </a:xfrm>
              <a:custGeom>
                <a:avLst/>
                <a:gdLst>
                  <a:gd name="connsiteX0" fmla="*/ 0 w 317740"/>
                  <a:gd name="connsiteY0" fmla="*/ 0 h 317739"/>
                  <a:gd name="connsiteX1" fmla="*/ 317740 w 317740"/>
                  <a:gd name="connsiteY1" fmla="*/ 0 h 317739"/>
                  <a:gd name="connsiteX2" fmla="*/ 295397 w 317740"/>
                  <a:gd name="connsiteY2" fmla="*/ 71975 h 317739"/>
                  <a:gd name="connsiteX3" fmla="*/ 71976 w 317740"/>
                  <a:gd name="connsiteY3" fmla="*/ 295396 h 317739"/>
                  <a:gd name="connsiteX4" fmla="*/ 0 w 317740"/>
                  <a:gd name="connsiteY4" fmla="*/ 317739 h 317739"/>
                  <a:gd name="connsiteX5" fmla="*/ 0 w 317740"/>
                  <a:gd name="connsiteY5" fmla="*/ 0 h 3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740" h="317739">
                    <a:moveTo>
                      <a:pt x="0" y="0"/>
                    </a:moveTo>
                    <a:lnTo>
                      <a:pt x="317740" y="0"/>
                    </a:lnTo>
                    <a:lnTo>
                      <a:pt x="295397" y="71975"/>
                    </a:lnTo>
                    <a:cubicBezTo>
                      <a:pt x="252908" y="172431"/>
                      <a:pt x="172432" y="252907"/>
                      <a:pt x="71976" y="295396"/>
                    </a:cubicBezTo>
                    <a:lnTo>
                      <a:pt x="0" y="317739"/>
                    </a:lnTo>
                    <a:lnTo>
                      <a:pt x="0" y="0"/>
                    </a:lnTo>
                    <a:close/>
                  </a:path>
                </a:pathLst>
              </a:custGeom>
              <a:grpFill/>
              <a:ln w="1079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350" kern="0">
                  <a:solidFill>
                    <a:srgbClr val="505050"/>
                  </a:solidFill>
                  <a:latin typeface="Segoe UI"/>
                </a:endParaRPr>
              </a:p>
            </p:txBody>
          </p:sp>
          <p:sp>
            <p:nvSpPr>
              <p:cNvPr id="54" name="Freeform: Shape 53">
                <a:extLst>
                  <a:ext uri="{FF2B5EF4-FFF2-40B4-BE49-F238E27FC236}">
                    <a16:creationId xmlns:a16="http://schemas.microsoft.com/office/drawing/2014/main" id="{7B171A40-533E-F3A2-EC72-13086E0E65CE}"/>
                  </a:ext>
                </a:extLst>
              </p:cNvPr>
              <p:cNvSpPr/>
              <p:nvPr/>
            </p:nvSpPr>
            <p:spPr>
              <a:xfrm>
                <a:off x="3994696" y="3701089"/>
                <a:ext cx="926415" cy="926414"/>
              </a:xfrm>
              <a:custGeom>
                <a:avLst/>
                <a:gdLst>
                  <a:gd name="connsiteX0" fmla="*/ 461407 w 926415"/>
                  <a:gd name="connsiteY0" fmla="*/ 0 h 926414"/>
                  <a:gd name="connsiteX1" fmla="*/ 926415 w 926415"/>
                  <a:gd name="connsiteY1" fmla="*/ 0 h 926414"/>
                  <a:gd name="connsiteX2" fmla="*/ 925753 w 926415"/>
                  <a:gd name="connsiteY2" fmla="*/ 13101 h 926414"/>
                  <a:gd name="connsiteX3" fmla="*/ 13102 w 926415"/>
                  <a:gd name="connsiteY3" fmla="*/ 925752 h 926414"/>
                  <a:gd name="connsiteX4" fmla="*/ 0 w 926415"/>
                  <a:gd name="connsiteY4" fmla="*/ 926414 h 926414"/>
                  <a:gd name="connsiteX5" fmla="*/ 0 w 926415"/>
                  <a:gd name="connsiteY5" fmla="*/ 461406 h 926414"/>
                  <a:gd name="connsiteX6" fmla="*/ 21836 w 926415"/>
                  <a:gd name="connsiteY6" fmla="*/ 459205 h 926414"/>
                  <a:gd name="connsiteX7" fmla="*/ 459206 w 926415"/>
                  <a:gd name="connsiteY7" fmla="*/ 21835 h 926414"/>
                  <a:gd name="connsiteX8" fmla="*/ 461407 w 926415"/>
                  <a:gd name="connsiteY8" fmla="*/ 0 h 92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415" h="926414">
                    <a:moveTo>
                      <a:pt x="461407" y="0"/>
                    </a:moveTo>
                    <a:lnTo>
                      <a:pt x="926415" y="0"/>
                    </a:lnTo>
                    <a:lnTo>
                      <a:pt x="925753" y="13101"/>
                    </a:lnTo>
                    <a:cubicBezTo>
                      <a:pt x="876883" y="494317"/>
                      <a:pt x="494318" y="876882"/>
                      <a:pt x="13102" y="925752"/>
                    </a:cubicBezTo>
                    <a:lnTo>
                      <a:pt x="0" y="926414"/>
                    </a:lnTo>
                    <a:lnTo>
                      <a:pt x="0" y="461406"/>
                    </a:lnTo>
                    <a:lnTo>
                      <a:pt x="21836" y="459205"/>
                    </a:lnTo>
                    <a:cubicBezTo>
                      <a:pt x="241370" y="414282"/>
                      <a:pt x="414283" y="241369"/>
                      <a:pt x="459206" y="21835"/>
                    </a:cubicBezTo>
                    <a:lnTo>
                      <a:pt x="461407" y="0"/>
                    </a:lnTo>
                    <a:close/>
                  </a:path>
                </a:pathLst>
              </a:custGeom>
              <a:solidFill>
                <a:schemeClr val="accent4"/>
              </a:solidFill>
              <a:ln w="1079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350" kern="0">
                  <a:solidFill>
                    <a:srgbClr val="505050"/>
                  </a:solidFill>
                  <a:latin typeface="Segoe UI"/>
                </a:endParaRPr>
              </a:p>
            </p:txBody>
          </p:sp>
          <p:sp>
            <p:nvSpPr>
              <p:cNvPr id="55" name="Freeform: Shape 54">
                <a:extLst>
                  <a:ext uri="{FF2B5EF4-FFF2-40B4-BE49-F238E27FC236}">
                    <a16:creationId xmlns:a16="http://schemas.microsoft.com/office/drawing/2014/main" id="{5A0A3EC8-2E03-C3CE-AC7A-285DB14B66D0}"/>
                  </a:ext>
                </a:extLst>
              </p:cNvPr>
              <p:cNvSpPr/>
              <p:nvPr/>
            </p:nvSpPr>
            <p:spPr>
              <a:xfrm>
                <a:off x="3994695" y="3701089"/>
                <a:ext cx="1409700" cy="1409699"/>
              </a:xfrm>
              <a:custGeom>
                <a:avLst/>
                <a:gdLst>
                  <a:gd name="connsiteX0" fmla="*/ 1106088 w 1409700"/>
                  <a:gd name="connsiteY0" fmla="*/ 0 h 1409699"/>
                  <a:gd name="connsiteX1" fmla="*/ 1409700 w 1409700"/>
                  <a:gd name="connsiteY1" fmla="*/ 0 h 1409699"/>
                  <a:gd name="connsiteX2" fmla="*/ 1409700 w 1409700"/>
                  <a:gd name="connsiteY2" fmla="*/ 970255 h 1409699"/>
                  <a:gd name="connsiteX3" fmla="*/ 970256 w 1409700"/>
                  <a:gd name="connsiteY3" fmla="*/ 1409699 h 1409699"/>
                  <a:gd name="connsiteX4" fmla="*/ 0 w 1409700"/>
                  <a:gd name="connsiteY4" fmla="*/ 1409699 h 1409699"/>
                  <a:gd name="connsiteX5" fmla="*/ 0 w 1409700"/>
                  <a:gd name="connsiteY5" fmla="*/ 1106087 h 1409699"/>
                  <a:gd name="connsiteX6" fmla="*/ 31472 w 1409700"/>
                  <a:gd name="connsiteY6" fmla="*/ 1104497 h 1409699"/>
                  <a:gd name="connsiteX7" fmla="*/ 1104498 w 1409700"/>
                  <a:gd name="connsiteY7" fmla="*/ 31471 h 1409699"/>
                  <a:gd name="connsiteX8" fmla="*/ 1106088 w 1409700"/>
                  <a:gd name="connsiteY8" fmla="*/ 0 h 140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700" h="1409699">
                    <a:moveTo>
                      <a:pt x="1106088" y="0"/>
                    </a:moveTo>
                    <a:lnTo>
                      <a:pt x="1409700" y="0"/>
                    </a:lnTo>
                    <a:lnTo>
                      <a:pt x="1409700" y="970255"/>
                    </a:lnTo>
                    <a:cubicBezTo>
                      <a:pt x="1409700" y="1212953"/>
                      <a:pt x="1212954" y="1409699"/>
                      <a:pt x="970256" y="1409699"/>
                    </a:cubicBezTo>
                    <a:lnTo>
                      <a:pt x="0" y="1409699"/>
                    </a:lnTo>
                    <a:lnTo>
                      <a:pt x="0" y="1106087"/>
                    </a:lnTo>
                    <a:lnTo>
                      <a:pt x="31472" y="1104497"/>
                    </a:lnTo>
                    <a:cubicBezTo>
                      <a:pt x="597249" y="1047040"/>
                      <a:pt x="1047041" y="597248"/>
                      <a:pt x="1104498" y="31471"/>
                    </a:cubicBezTo>
                    <a:lnTo>
                      <a:pt x="1106088" y="0"/>
                    </a:lnTo>
                    <a:close/>
                  </a:path>
                </a:pathLst>
              </a:custGeom>
              <a:solidFill>
                <a:schemeClr val="bg1">
                  <a:lumMod val="75000"/>
                </a:schemeClr>
              </a:solidFill>
              <a:ln w="1079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350" kern="0">
                  <a:solidFill>
                    <a:srgbClr val="505050"/>
                  </a:solidFill>
                  <a:latin typeface="Segoe UI"/>
                </a:endParaRPr>
              </a:p>
            </p:txBody>
          </p:sp>
        </p:grpSp>
      </p:grpSp>
      <p:sp>
        <p:nvSpPr>
          <p:cNvPr id="7" name="Text Placeholder 6">
            <a:extLst>
              <a:ext uri="{FF2B5EF4-FFF2-40B4-BE49-F238E27FC236}">
                <a16:creationId xmlns:a16="http://schemas.microsoft.com/office/drawing/2014/main" id="{EC75A392-12FD-B66B-88F8-95D37472FBE5}"/>
              </a:ext>
            </a:extLst>
          </p:cNvPr>
          <p:cNvSpPr>
            <a:spLocks noGrp="1"/>
          </p:cNvSpPr>
          <p:nvPr>
            <p:ph type="body" sz="quarter" idx="19"/>
          </p:nvPr>
        </p:nvSpPr>
        <p:spPr/>
        <p:txBody>
          <a:bodyPr/>
          <a:lstStyle/>
          <a:p>
            <a:pPr>
              <a:lnSpc>
                <a:spcPct val="100000"/>
              </a:lnSpc>
              <a:spcBef>
                <a:spcPts val="0"/>
              </a:spcBef>
            </a:pPr>
            <a:r>
              <a:rPr lang="en-US" sz="1350" b="1" dirty="0">
                <a:solidFill>
                  <a:srgbClr val="171717"/>
                </a:solidFill>
                <a:latin typeface="Segoe UI" panose="020B0502040204020203" pitchFamily="34" charset="0"/>
              </a:rPr>
              <a:t>Account-based leads and lead scoring</a:t>
            </a:r>
            <a:r>
              <a:rPr lang="en-US" sz="1350" dirty="0">
                <a:solidFill>
                  <a:srgbClr val="171717"/>
                </a:solidFill>
                <a:latin typeface="Segoe UI" panose="020B0502040204020203" pitchFamily="34" charset="0"/>
              </a:rPr>
              <a:t>: Generate leads that are related to accounts and score each of them to reflect activities of all the contacts that belong to an account</a:t>
            </a:r>
            <a:endParaRPr lang="en-US" sz="1350" dirty="0"/>
          </a:p>
        </p:txBody>
      </p:sp>
    </p:spTree>
    <p:extLst>
      <p:ext uri="{BB962C8B-B14F-4D97-AF65-F5344CB8AC3E}">
        <p14:creationId xmlns:p14="http://schemas.microsoft.com/office/powerpoint/2010/main" val="32195650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Lead scoring model</a:t>
            </a:r>
          </a:p>
        </p:txBody>
      </p:sp>
      <p:pic>
        <p:nvPicPr>
          <p:cNvPr id="7" name="Picture 6">
            <a:extLst>
              <a:ext uri="{FF2B5EF4-FFF2-40B4-BE49-F238E27FC236}">
                <a16:creationId xmlns:a16="http://schemas.microsoft.com/office/drawing/2014/main" id="{AC60B2DD-312C-B1E1-841D-DC2E0B47F440}"/>
              </a:ext>
            </a:extLst>
          </p:cNvPr>
          <p:cNvPicPr>
            <a:picLocks noChangeAspect="1"/>
          </p:cNvPicPr>
          <p:nvPr/>
        </p:nvPicPr>
        <p:blipFill>
          <a:blip r:embed="rId3"/>
          <a:stretch>
            <a:fillRect/>
          </a:stretch>
        </p:blipFill>
        <p:spPr>
          <a:xfrm>
            <a:off x="1349970" y="952315"/>
            <a:ext cx="6444061" cy="3167420"/>
          </a:xfrm>
          <a:prstGeom prst="rect">
            <a:avLst/>
          </a:prstGeom>
          <a:ln>
            <a:solidFill>
              <a:schemeClr val="accent1"/>
            </a:solidFill>
          </a:ln>
        </p:spPr>
      </p:pic>
    </p:spTree>
    <p:extLst>
      <p:ext uri="{BB962C8B-B14F-4D97-AF65-F5344CB8AC3E}">
        <p14:creationId xmlns:p14="http://schemas.microsoft.com/office/powerpoint/2010/main" val="3540492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7B6E1-53D6-4B16-94D6-88721576A6A8}"/>
              </a:ext>
            </a:extLst>
          </p:cNvPr>
          <p:cNvSpPr>
            <a:spLocks noGrp="1"/>
          </p:cNvSpPr>
          <p:nvPr>
            <p:ph type="title"/>
          </p:nvPr>
        </p:nvSpPr>
        <p:spPr/>
        <p:txBody>
          <a:bodyPr>
            <a:normAutofit/>
          </a:bodyPr>
          <a:lstStyle/>
          <a:p>
            <a:r>
              <a:rPr lang="en-US" sz="3200" dirty="0"/>
              <a:t>Capture leads generated on LinkedIn</a:t>
            </a:r>
          </a:p>
        </p:txBody>
      </p:sp>
      <p:sp>
        <p:nvSpPr>
          <p:cNvPr id="3" name="TextBox 2">
            <a:extLst>
              <a:ext uri="{FF2B5EF4-FFF2-40B4-BE49-F238E27FC236}">
                <a16:creationId xmlns:a16="http://schemas.microsoft.com/office/drawing/2014/main" id="{FD281D43-F8BE-4CFF-9629-B3387F1CEBA6}"/>
              </a:ext>
            </a:extLst>
          </p:cNvPr>
          <p:cNvSpPr txBox="1"/>
          <p:nvPr/>
        </p:nvSpPr>
        <p:spPr>
          <a:xfrm>
            <a:off x="394570" y="1033398"/>
            <a:ext cx="5279721" cy="2971070"/>
          </a:xfrm>
          <a:prstGeom prst="rect">
            <a:avLst/>
          </a:prstGeom>
          <a:noFill/>
        </p:spPr>
        <p:txBody>
          <a:bodyPr wrap="square" lIns="137160" tIns="109728" rIns="137160" bIns="109728" rtlCol="0">
            <a:spAutoFit/>
          </a:bodyPr>
          <a:lstStyle/>
          <a:p>
            <a:pPr>
              <a:lnSpc>
                <a:spcPct val="90000"/>
              </a:lnSpc>
              <a:spcAft>
                <a:spcPts val="450"/>
              </a:spcAft>
            </a:pPr>
            <a:r>
              <a:rPr lang="en-US" dirty="0">
                <a:gradFill>
                  <a:gsLst>
                    <a:gs pos="2917">
                      <a:schemeClr val="tx1"/>
                    </a:gs>
                    <a:gs pos="30000">
                      <a:schemeClr val="tx1"/>
                    </a:gs>
                  </a:gsLst>
                  <a:lin ang="5400000" scaled="0"/>
                </a:gradFill>
              </a:rPr>
              <a:t>Bring leads and lead information generated by LinkedIn Lead Gen into Dynamics 365.</a:t>
            </a:r>
          </a:p>
          <a:p>
            <a:pPr marL="257175" indent="-257175">
              <a:lnSpc>
                <a:spcPct val="90000"/>
              </a:lnSpc>
              <a:spcAft>
                <a:spcPts val="450"/>
              </a:spcAft>
              <a:buFont typeface="Arial" panose="020B0604020202020204" pitchFamily="34" charset="0"/>
              <a:buChar char="•"/>
            </a:pPr>
            <a:r>
              <a:rPr lang="en-US" dirty="0">
                <a:gradFill>
                  <a:gsLst>
                    <a:gs pos="2917">
                      <a:schemeClr val="tx1"/>
                    </a:gs>
                    <a:gs pos="30000">
                      <a:schemeClr val="tx1"/>
                    </a:gs>
                  </a:gsLst>
                  <a:lin ang="5400000" scaled="0"/>
                </a:gradFill>
              </a:rPr>
              <a:t>Can either update an existing lead record or create a new lead </a:t>
            </a:r>
          </a:p>
          <a:p>
            <a:pPr marL="257175" indent="-257175">
              <a:lnSpc>
                <a:spcPct val="90000"/>
              </a:lnSpc>
              <a:spcAft>
                <a:spcPts val="450"/>
              </a:spcAft>
              <a:buFont typeface="Arial" panose="020B0604020202020204" pitchFamily="34" charset="0"/>
              <a:buChar char="•"/>
            </a:pPr>
            <a:r>
              <a:rPr lang="en-US" dirty="0">
                <a:gradFill>
                  <a:gsLst>
                    <a:gs pos="2917">
                      <a:schemeClr val="tx1"/>
                    </a:gs>
                    <a:gs pos="30000">
                      <a:schemeClr val="tx1"/>
                    </a:gs>
                  </a:gsLst>
                  <a:lin ang="5400000" scaled="0"/>
                </a:gradFill>
              </a:rPr>
              <a:t>New LinkedIn leads will appear as “LinkedIn Form Submissions”</a:t>
            </a:r>
          </a:p>
          <a:p>
            <a:pPr marL="257175" indent="-257175">
              <a:lnSpc>
                <a:spcPct val="90000"/>
              </a:lnSpc>
              <a:spcAft>
                <a:spcPts val="450"/>
              </a:spcAft>
              <a:buFont typeface="Arial" panose="020B0604020202020204" pitchFamily="34" charset="0"/>
              <a:buChar char="•"/>
            </a:pPr>
            <a:r>
              <a:rPr lang="en-US" dirty="0">
                <a:gradFill>
                  <a:gsLst>
                    <a:gs pos="2917">
                      <a:schemeClr val="tx1"/>
                    </a:gs>
                    <a:gs pos="30000">
                      <a:schemeClr val="tx1"/>
                    </a:gs>
                  </a:gsLst>
                  <a:lin ang="5400000" scaled="0"/>
                </a:gradFill>
              </a:rPr>
              <a:t>Can manage your lead matching strategy via </a:t>
            </a:r>
            <a:r>
              <a:rPr lang="en-US" b="1" dirty="0">
                <a:gradFill>
                  <a:gsLst>
                    <a:gs pos="2917">
                      <a:schemeClr val="tx1"/>
                    </a:gs>
                    <a:gs pos="30000">
                      <a:schemeClr val="tx1"/>
                    </a:gs>
                  </a:gsLst>
                  <a:lin ang="5400000" scaled="0"/>
                </a:gradFill>
              </a:rPr>
              <a:t>Settings &gt; Lead management &gt; LinkedIn lead matching</a:t>
            </a:r>
          </a:p>
          <a:p>
            <a:pPr marL="257175" indent="-257175">
              <a:lnSpc>
                <a:spcPct val="90000"/>
              </a:lnSpc>
              <a:spcAft>
                <a:spcPts val="450"/>
              </a:spcAft>
              <a:buFont typeface="Arial" panose="020B0604020202020204" pitchFamily="34" charset="0"/>
              <a:buChar char="•"/>
            </a:pPr>
            <a:endParaRPr lang="en-US" dirty="0" err="1">
              <a:gradFill>
                <a:gsLst>
                  <a:gs pos="2917">
                    <a:schemeClr val="tx1"/>
                  </a:gs>
                  <a:gs pos="30000">
                    <a:schemeClr val="tx1"/>
                  </a:gs>
                </a:gsLst>
                <a:lin ang="5400000" scaled="0"/>
              </a:gradFill>
            </a:endParaRPr>
          </a:p>
        </p:txBody>
      </p:sp>
      <p:pic>
        <p:nvPicPr>
          <p:cNvPr id="4" name="Picture 3">
            <a:extLst>
              <a:ext uri="{FF2B5EF4-FFF2-40B4-BE49-F238E27FC236}">
                <a16:creationId xmlns:a16="http://schemas.microsoft.com/office/drawing/2014/main" id="{6F185EB9-ED3E-470A-82AE-2AB39975AAD5}"/>
              </a:ext>
            </a:extLst>
          </p:cNvPr>
          <p:cNvPicPr>
            <a:picLocks noChangeAspect="1"/>
          </p:cNvPicPr>
          <p:nvPr/>
        </p:nvPicPr>
        <p:blipFill>
          <a:blip r:embed="rId3"/>
          <a:stretch>
            <a:fillRect/>
          </a:stretch>
        </p:blipFill>
        <p:spPr>
          <a:xfrm>
            <a:off x="6172200" y="1009268"/>
            <a:ext cx="2365484" cy="3459678"/>
          </a:xfrm>
          <a:prstGeom prst="rect">
            <a:avLst/>
          </a:prstGeom>
          <a:ln>
            <a:solidFill>
              <a:schemeClr val="accent1"/>
            </a:solidFill>
          </a:ln>
        </p:spPr>
      </p:pic>
    </p:spTree>
    <p:extLst>
      <p:ext uri="{BB962C8B-B14F-4D97-AF65-F5344CB8AC3E}">
        <p14:creationId xmlns:p14="http://schemas.microsoft.com/office/powerpoint/2010/main" val="2616440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Types of data</a:t>
            </a:r>
          </a:p>
        </p:txBody>
      </p:sp>
      <p:grpSp>
        <p:nvGrpSpPr>
          <p:cNvPr id="33" name="Group 32" descr="Icon of gear and two arrow">
            <a:extLst>
              <a:ext uri="{FF2B5EF4-FFF2-40B4-BE49-F238E27FC236}">
                <a16:creationId xmlns:a16="http://schemas.microsoft.com/office/drawing/2014/main" id="{1A5C7316-AFAC-41BB-939B-E4B9A8F78CC3}"/>
              </a:ext>
            </a:extLst>
          </p:cNvPr>
          <p:cNvGrpSpPr/>
          <p:nvPr/>
        </p:nvGrpSpPr>
        <p:grpSpPr>
          <a:xfrm>
            <a:off x="313982" y="1115947"/>
            <a:ext cx="537855" cy="537932"/>
            <a:chOff x="418643" y="1456896"/>
            <a:chExt cx="717140" cy="717242"/>
          </a:xfrm>
        </p:grpSpPr>
        <p:grpSp>
          <p:nvGrpSpPr>
            <p:cNvPr id="34" name="Group 33">
              <a:extLst>
                <a:ext uri="{FF2B5EF4-FFF2-40B4-BE49-F238E27FC236}">
                  <a16:creationId xmlns:a16="http://schemas.microsoft.com/office/drawing/2014/main" id="{BA82E19C-60D7-49E9-A156-E4C4A338C21A}"/>
                </a:ext>
                <a:ext uri="{C183D7F6-B498-43B3-948B-1728B52AA6E4}">
                  <adec:decorative xmlns:adec="http://schemas.microsoft.com/office/drawing/2017/decorative" val="1"/>
                </a:ext>
              </a:extLst>
            </p:cNvPr>
            <p:cNvGrpSpPr/>
            <p:nvPr/>
          </p:nvGrpSpPr>
          <p:grpSpPr>
            <a:xfrm>
              <a:off x="418643" y="1456896"/>
              <a:ext cx="717140" cy="717242"/>
              <a:chOff x="7962901" y="3032919"/>
              <a:chExt cx="981074" cy="981076"/>
            </a:xfrm>
          </p:grpSpPr>
          <p:sp>
            <p:nvSpPr>
              <p:cNvPr id="39" name="Freeform 5">
                <a:extLst>
                  <a:ext uri="{FF2B5EF4-FFF2-40B4-BE49-F238E27FC236}">
                    <a16:creationId xmlns:a16="http://schemas.microsoft.com/office/drawing/2014/main" id="{B96A8FBE-DDBE-4125-86FA-C2AC89FDDFFD}"/>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40" name="Freeform 6">
                <a:extLst>
                  <a:ext uri="{FF2B5EF4-FFF2-40B4-BE49-F238E27FC236}">
                    <a16:creationId xmlns:a16="http://schemas.microsoft.com/office/drawing/2014/main" id="{9391402A-37A2-4ACE-B93B-87C994ADC76E}"/>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68580" tIns="34290" rIns="68580" bIns="34290" numCol="1" anchor="t" anchorCtr="0" compatLnSpc="1">
                <a:prstTxWarp prst="textNoShape">
                  <a:avLst/>
                </a:prstTxWarp>
              </a:bodyPr>
              <a:lstStyle/>
              <a:p>
                <a:endParaRPr lang="en-US" sz="1298"/>
              </a:p>
            </p:txBody>
          </p:sp>
        </p:grpSp>
        <p:grpSp>
          <p:nvGrpSpPr>
            <p:cNvPr id="35" name="Group 34" descr="Icon of gear and two arrow">
              <a:extLst>
                <a:ext uri="{FF2B5EF4-FFF2-40B4-BE49-F238E27FC236}">
                  <a16:creationId xmlns:a16="http://schemas.microsoft.com/office/drawing/2014/main" id="{8DB61897-8FC5-4B1F-8FF2-390650AC4BA6}"/>
                </a:ext>
              </a:extLst>
            </p:cNvPr>
            <p:cNvGrpSpPr>
              <a:grpSpLocks noChangeAspect="1"/>
            </p:cNvGrpSpPr>
            <p:nvPr/>
          </p:nvGrpSpPr>
          <p:grpSpPr>
            <a:xfrm>
              <a:off x="578448" y="1653485"/>
              <a:ext cx="397530" cy="324064"/>
              <a:chOff x="10035841" y="508637"/>
              <a:chExt cx="758435" cy="618272"/>
            </a:xfrm>
          </p:grpSpPr>
          <p:sp>
            <p:nvSpPr>
              <p:cNvPr id="36" name="Freeform: Shape 35">
                <a:extLst>
                  <a:ext uri="{FF2B5EF4-FFF2-40B4-BE49-F238E27FC236}">
                    <a16:creationId xmlns:a16="http://schemas.microsoft.com/office/drawing/2014/main" id="{A9C53BA0-644F-4D67-901F-4D4459B3C22A}"/>
                  </a:ext>
                </a:extLst>
              </p:cNvPr>
              <p:cNvSpPr/>
              <p:nvPr/>
            </p:nvSpPr>
            <p:spPr>
              <a:xfrm>
                <a:off x="10106862" y="508637"/>
                <a:ext cx="687414" cy="366319"/>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bg1">
                  <a:lumMod val="75000"/>
                </a:schemeClr>
              </a:solidFill>
              <a:ln w="9525" cap="flat">
                <a:noFill/>
                <a:prstDash val="solid"/>
                <a:miter/>
              </a:ln>
            </p:spPr>
            <p:txBody>
              <a:bodyPr rtlCol="0" anchor="ctr"/>
              <a:lstStyle/>
              <a:p>
                <a:pPr defTabSz="685800">
                  <a:defRPr/>
                </a:pPr>
                <a:endParaRPr lang="en-IN" sz="1350" kern="0">
                  <a:solidFill>
                    <a:srgbClr val="505050"/>
                  </a:solidFill>
                </a:endParaRPr>
              </a:p>
            </p:txBody>
          </p:sp>
          <p:sp>
            <p:nvSpPr>
              <p:cNvPr id="37" name="Freeform: Shape 36">
                <a:extLst>
                  <a:ext uri="{FF2B5EF4-FFF2-40B4-BE49-F238E27FC236}">
                    <a16:creationId xmlns:a16="http://schemas.microsoft.com/office/drawing/2014/main" id="{6A20B2F6-5250-4BD6-8895-651C19305347}"/>
                  </a:ext>
                </a:extLst>
              </p:cNvPr>
              <p:cNvSpPr/>
              <p:nvPr/>
            </p:nvSpPr>
            <p:spPr>
              <a:xfrm>
                <a:off x="10035841" y="760590"/>
                <a:ext cx="691936" cy="366319"/>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bg1">
                  <a:lumMod val="75000"/>
                </a:schemeClr>
              </a:solidFill>
              <a:ln w="9525" cap="flat">
                <a:noFill/>
                <a:prstDash val="solid"/>
                <a:miter/>
              </a:ln>
            </p:spPr>
            <p:txBody>
              <a:bodyPr rtlCol="0" anchor="ctr"/>
              <a:lstStyle/>
              <a:p>
                <a:pPr defTabSz="685800">
                  <a:defRPr/>
                </a:pPr>
                <a:endParaRPr lang="en-IN" sz="1350" kern="0">
                  <a:solidFill>
                    <a:srgbClr val="505050"/>
                  </a:solidFill>
                </a:endParaRPr>
              </a:p>
            </p:txBody>
          </p:sp>
          <p:sp>
            <p:nvSpPr>
              <p:cNvPr id="38" name="Freeform: Shape 37">
                <a:extLst>
                  <a:ext uri="{FF2B5EF4-FFF2-40B4-BE49-F238E27FC236}">
                    <a16:creationId xmlns:a16="http://schemas.microsoft.com/office/drawing/2014/main" id="{3A604B05-CE41-4F9D-B392-9E6D168B230B}"/>
                  </a:ext>
                </a:extLst>
              </p:cNvPr>
              <p:cNvSpPr/>
              <p:nvPr/>
            </p:nvSpPr>
            <p:spPr>
              <a:xfrm>
                <a:off x="10228282" y="635301"/>
                <a:ext cx="379783" cy="379783"/>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accent4"/>
              </a:solidFill>
              <a:ln w="9525" cap="flat">
                <a:noFill/>
                <a:prstDash val="solid"/>
                <a:miter/>
              </a:ln>
            </p:spPr>
            <p:txBody>
              <a:bodyPr rtlCol="0" anchor="ctr"/>
              <a:lstStyle/>
              <a:p>
                <a:pPr defTabSz="685800">
                  <a:defRPr/>
                </a:pPr>
                <a:endParaRPr lang="en-IN" sz="1350" kern="0">
                  <a:solidFill>
                    <a:srgbClr val="505050"/>
                  </a:solidFill>
                </a:endParaRPr>
              </a:p>
            </p:txBody>
          </p:sp>
        </p:grpSp>
      </p:grpSp>
      <p:sp>
        <p:nvSpPr>
          <p:cNvPr id="6" name="Text Placeholder 5"/>
          <p:cNvSpPr>
            <a:spLocks noGrp="1"/>
          </p:cNvSpPr>
          <p:nvPr>
            <p:ph type="body" sz="quarter" idx="11"/>
          </p:nvPr>
        </p:nvSpPr>
        <p:spPr/>
        <p:txBody>
          <a:bodyPr/>
          <a:lstStyle/>
          <a:p>
            <a:pPr lvl="1" defTabSz="699557">
              <a:spcBef>
                <a:spcPct val="20000"/>
              </a:spcBef>
            </a:pPr>
            <a:r>
              <a:rPr lang="en-US" sz="1650" dirty="0">
                <a:solidFill>
                  <a:srgbClr val="1392B4"/>
                </a:solidFill>
                <a:latin typeface="+mj-lt"/>
              </a:rPr>
              <a:t>Behavioral data: </a:t>
            </a:r>
            <a:r>
              <a:rPr lang="en-US" dirty="0"/>
              <a:t>Generated automatically in response to contact interactions (like opening an email, clicking a link in an email, submitting a form, or registering for an event)</a:t>
            </a:r>
            <a:endParaRPr lang="en-US" sz="1500" dirty="0"/>
          </a:p>
        </p:txBody>
      </p:sp>
      <p:grpSp>
        <p:nvGrpSpPr>
          <p:cNvPr id="41" name="Group 40" descr="Icon of chart with a rising arrow">
            <a:extLst>
              <a:ext uri="{FF2B5EF4-FFF2-40B4-BE49-F238E27FC236}">
                <a16:creationId xmlns:a16="http://schemas.microsoft.com/office/drawing/2014/main" id="{37561A86-6DE7-4E27-B1FF-55A18CBC52A8}"/>
              </a:ext>
            </a:extLst>
          </p:cNvPr>
          <p:cNvGrpSpPr/>
          <p:nvPr/>
        </p:nvGrpSpPr>
        <p:grpSpPr>
          <a:xfrm>
            <a:off x="313982" y="1899817"/>
            <a:ext cx="537855" cy="537932"/>
            <a:chOff x="418643" y="2314535"/>
            <a:chExt cx="717140" cy="717242"/>
          </a:xfrm>
        </p:grpSpPr>
        <p:grpSp>
          <p:nvGrpSpPr>
            <p:cNvPr id="42" name="Group 41">
              <a:extLst>
                <a:ext uri="{FF2B5EF4-FFF2-40B4-BE49-F238E27FC236}">
                  <a16:creationId xmlns:a16="http://schemas.microsoft.com/office/drawing/2014/main" id="{C8CD813F-0830-4ED9-AC07-4DEE6BAA82AA}"/>
                </a:ext>
                <a:ext uri="{C183D7F6-B498-43B3-948B-1728B52AA6E4}">
                  <adec:decorative xmlns:adec="http://schemas.microsoft.com/office/drawing/2017/decorative" val="1"/>
                </a:ext>
              </a:extLst>
            </p:cNvPr>
            <p:cNvGrpSpPr/>
            <p:nvPr/>
          </p:nvGrpSpPr>
          <p:grpSpPr>
            <a:xfrm>
              <a:off x="418643" y="2314535"/>
              <a:ext cx="717140" cy="717242"/>
              <a:chOff x="7962901" y="3032919"/>
              <a:chExt cx="981074" cy="981076"/>
            </a:xfrm>
          </p:grpSpPr>
          <p:sp>
            <p:nvSpPr>
              <p:cNvPr id="49" name="Freeform 5">
                <a:extLst>
                  <a:ext uri="{FF2B5EF4-FFF2-40B4-BE49-F238E27FC236}">
                    <a16:creationId xmlns:a16="http://schemas.microsoft.com/office/drawing/2014/main" id="{3CE1CA93-4F0E-4E91-A110-F340A79C0314}"/>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50" name="Freeform 6">
                <a:extLst>
                  <a:ext uri="{FF2B5EF4-FFF2-40B4-BE49-F238E27FC236}">
                    <a16:creationId xmlns:a16="http://schemas.microsoft.com/office/drawing/2014/main" id="{1C39B8BB-4722-45F6-9F78-2A287BE0010D}"/>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68580" tIns="34290" rIns="68580" bIns="34290" numCol="1" anchor="t" anchorCtr="0" compatLnSpc="1">
                <a:prstTxWarp prst="textNoShape">
                  <a:avLst/>
                </a:prstTxWarp>
              </a:bodyPr>
              <a:lstStyle/>
              <a:p>
                <a:endParaRPr lang="en-US" sz="1298"/>
              </a:p>
            </p:txBody>
          </p:sp>
        </p:grpSp>
        <p:grpSp>
          <p:nvGrpSpPr>
            <p:cNvPr id="46" name="Group 45" descr="Icon of chart with a rising arrow">
              <a:extLst>
                <a:ext uri="{FF2B5EF4-FFF2-40B4-BE49-F238E27FC236}">
                  <a16:creationId xmlns:a16="http://schemas.microsoft.com/office/drawing/2014/main" id="{286A09C7-7A0A-491F-A1D1-B7BD3CEA580A}"/>
                </a:ext>
              </a:extLst>
            </p:cNvPr>
            <p:cNvGrpSpPr>
              <a:grpSpLocks noChangeAspect="1"/>
            </p:cNvGrpSpPr>
            <p:nvPr/>
          </p:nvGrpSpPr>
          <p:grpSpPr>
            <a:xfrm>
              <a:off x="603248" y="2499191"/>
              <a:ext cx="347930" cy="347930"/>
              <a:chOff x="3842467" y="3185112"/>
              <a:chExt cx="328830" cy="328830"/>
            </a:xfrm>
          </p:grpSpPr>
          <p:sp>
            <p:nvSpPr>
              <p:cNvPr id="47" name="Freeform 10">
                <a:extLst>
                  <a:ext uri="{FF2B5EF4-FFF2-40B4-BE49-F238E27FC236}">
                    <a16:creationId xmlns:a16="http://schemas.microsoft.com/office/drawing/2014/main" id="{0D3E6E58-8E09-4E5D-93D7-6F5CDC5B978E}"/>
                  </a:ext>
                </a:extLst>
              </p:cNvPr>
              <p:cNvSpPr>
                <a:spLocks noEditPoints="1"/>
              </p:cNvSpPr>
              <p:nvPr/>
            </p:nvSpPr>
            <p:spPr bwMode="auto">
              <a:xfrm>
                <a:off x="3842467" y="3332200"/>
                <a:ext cx="328830" cy="181742"/>
              </a:xfrm>
              <a:custGeom>
                <a:avLst/>
                <a:gdLst>
                  <a:gd name="T0" fmla="*/ 85 w 854"/>
                  <a:gd name="T1" fmla="*/ 472 h 472"/>
                  <a:gd name="T2" fmla="*/ 0 w 854"/>
                  <a:gd name="T3" fmla="*/ 472 h 472"/>
                  <a:gd name="T4" fmla="*/ 0 w 854"/>
                  <a:gd name="T5" fmla="*/ 368 h 472"/>
                  <a:gd name="T6" fmla="*/ 85 w 854"/>
                  <a:gd name="T7" fmla="*/ 368 h 472"/>
                  <a:gd name="T8" fmla="*/ 85 w 854"/>
                  <a:gd name="T9" fmla="*/ 472 h 472"/>
                  <a:gd name="T10" fmla="*/ 214 w 854"/>
                  <a:gd name="T11" fmla="*/ 263 h 472"/>
                  <a:gd name="T12" fmla="*/ 128 w 854"/>
                  <a:gd name="T13" fmla="*/ 263 h 472"/>
                  <a:gd name="T14" fmla="*/ 128 w 854"/>
                  <a:gd name="T15" fmla="*/ 472 h 472"/>
                  <a:gd name="T16" fmla="*/ 214 w 854"/>
                  <a:gd name="T17" fmla="*/ 472 h 472"/>
                  <a:gd name="T18" fmla="*/ 214 w 854"/>
                  <a:gd name="T19" fmla="*/ 263 h 472"/>
                  <a:gd name="T20" fmla="*/ 342 w 854"/>
                  <a:gd name="T21" fmla="*/ 157 h 472"/>
                  <a:gd name="T22" fmla="*/ 256 w 854"/>
                  <a:gd name="T23" fmla="*/ 157 h 472"/>
                  <a:gd name="T24" fmla="*/ 256 w 854"/>
                  <a:gd name="T25" fmla="*/ 472 h 472"/>
                  <a:gd name="T26" fmla="*/ 342 w 854"/>
                  <a:gd name="T27" fmla="*/ 472 h 472"/>
                  <a:gd name="T28" fmla="*/ 342 w 854"/>
                  <a:gd name="T29" fmla="*/ 157 h 472"/>
                  <a:gd name="T30" fmla="*/ 470 w 854"/>
                  <a:gd name="T31" fmla="*/ 52 h 472"/>
                  <a:gd name="T32" fmla="*/ 384 w 854"/>
                  <a:gd name="T33" fmla="*/ 52 h 472"/>
                  <a:gd name="T34" fmla="*/ 384 w 854"/>
                  <a:gd name="T35" fmla="*/ 472 h 472"/>
                  <a:gd name="T36" fmla="*/ 470 w 854"/>
                  <a:gd name="T37" fmla="*/ 472 h 472"/>
                  <a:gd name="T38" fmla="*/ 470 w 854"/>
                  <a:gd name="T39" fmla="*/ 52 h 472"/>
                  <a:gd name="T40" fmla="*/ 598 w 854"/>
                  <a:gd name="T41" fmla="*/ 157 h 472"/>
                  <a:gd name="T42" fmla="*/ 512 w 854"/>
                  <a:gd name="T43" fmla="*/ 157 h 472"/>
                  <a:gd name="T44" fmla="*/ 512 w 854"/>
                  <a:gd name="T45" fmla="*/ 472 h 472"/>
                  <a:gd name="T46" fmla="*/ 598 w 854"/>
                  <a:gd name="T47" fmla="*/ 472 h 472"/>
                  <a:gd name="T48" fmla="*/ 598 w 854"/>
                  <a:gd name="T49" fmla="*/ 157 h 472"/>
                  <a:gd name="T50" fmla="*/ 726 w 854"/>
                  <a:gd name="T51" fmla="*/ 52 h 472"/>
                  <a:gd name="T52" fmla="*/ 641 w 854"/>
                  <a:gd name="T53" fmla="*/ 52 h 472"/>
                  <a:gd name="T54" fmla="*/ 641 w 854"/>
                  <a:gd name="T55" fmla="*/ 472 h 472"/>
                  <a:gd name="T56" fmla="*/ 726 w 854"/>
                  <a:gd name="T57" fmla="*/ 472 h 472"/>
                  <a:gd name="T58" fmla="*/ 726 w 854"/>
                  <a:gd name="T59" fmla="*/ 52 h 472"/>
                  <a:gd name="T60" fmla="*/ 854 w 854"/>
                  <a:gd name="T61" fmla="*/ 0 h 472"/>
                  <a:gd name="T62" fmla="*/ 769 w 854"/>
                  <a:gd name="T63" fmla="*/ 0 h 472"/>
                  <a:gd name="T64" fmla="*/ 769 w 854"/>
                  <a:gd name="T65" fmla="*/ 472 h 472"/>
                  <a:gd name="T66" fmla="*/ 854 w 854"/>
                  <a:gd name="T67" fmla="*/ 472 h 472"/>
                  <a:gd name="T68" fmla="*/ 854 w 854"/>
                  <a:gd name="T69"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4" h="472">
                    <a:moveTo>
                      <a:pt x="85" y="472"/>
                    </a:moveTo>
                    <a:lnTo>
                      <a:pt x="0" y="472"/>
                    </a:lnTo>
                    <a:lnTo>
                      <a:pt x="0" y="368"/>
                    </a:lnTo>
                    <a:lnTo>
                      <a:pt x="85" y="368"/>
                    </a:lnTo>
                    <a:lnTo>
                      <a:pt x="85" y="472"/>
                    </a:lnTo>
                    <a:close/>
                    <a:moveTo>
                      <a:pt x="214" y="263"/>
                    </a:moveTo>
                    <a:lnTo>
                      <a:pt x="128" y="263"/>
                    </a:lnTo>
                    <a:lnTo>
                      <a:pt x="128" y="472"/>
                    </a:lnTo>
                    <a:lnTo>
                      <a:pt x="214" y="472"/>
                    </a:lnTo>
                    <a:lnTo>
                      <a:pt x="214" y="263"/>
                    </a:lnTo>
                    <a:close/>
                    <a:moveTo>
                      <a:pt x="342" y="157"/>
                    </a:moveTo>
                    <a:lnTo>
                      <a:pt x="256" y="157"/>
                    </a:lnTo>
                    <a:lnTo>
                      <a:pt x="256" y="472"/>
                    </a:lnTo>
                    <a:lnTo>
                      <a:pt x="342" y="472"/>
                    </a:lnTo>
                    <a:lnTo>
                      <a:pt x="342" y="157"/>
                    </a:lnTo>
                    <a:close/>
                    <a:moveTo>
                      <a:pt x="470" y="52"/>
                    </a:moveTo>
                    <a:lnTo>
                      <a:pt x="384" y="52"/>
                    </a:lnTo>
                    <a:lnTo>
                      <a:pt x="384" y="472"/>
                    </a:lnTo>
                    <a:lnTo>
                      <a:pt x="470" y="472"/>
                    </a:lnTo>
                    <a:lnTo>
                      <a:pt x="470" y="52"/>
                    </a:lnTo>
                    <a:close/>
                    <a:moveTo>
                      <a:pt x="598" y="157"/>
                    </a:moveTo>
                    <a:lnTo>
                      <a:pt x="512" y="157"/>
                    </a:lnTo>
                    <a:lnTo>
                      <a:pt x="512" y="472"/>
                    </a:lnTo>
                    <a:lnTo>
                      <a:pt x="598" y="472"/>
                    </a:lnTo>
                    <a:lnTo>
                      <a:pt x="598" y="157"/>
                    </a:lnTo>
                    <a:close/>
                    <a:moveTo>
                      <a:pt x="726" y="52"/>
                    </a:moveTo>
                    <a:lnTo>
                      <a:pt x="641" y="52"/>
                    </a:lnTo>
                    <a:lnTo>
                      <a:pt x="641" y="472"/>
                    </a:lnTo>
                    <a:lnTo>
                      <a:pt x="726" y="472"/>
                    </a:lnTo>
                    <a:lnTo>
                      <a:pt x="726" y="52"/>
                    </a:lnTo>
                    <a:close/>
                    <a:moveTo>
                      <a:pt x="854" y="0"/>
                    </a:moveTo>
                    <a:lnTo>
                      <a:pt x="769" y="0"/>
                    </a:lnTo>
                    <a:lnTo>
                      <a:pt x="769" y="472"/>
                    </a:lnTo>
                    <a:lnTo>
                      <a:pt x="854" y="472"/>
                    </a:lnTo>
                    <a:lnTo>
                      <a:pt x="854" y="0"/>
                    </a:lnTo>
                    <a:close/>
                  </a:path>
                </a:pathLst>
              </a:custGeom>
              <a:solidFill>
                <a:schemeClr val="bg1">
                  <a:lumMod val="75000"/>
                </a:schemeClr>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505050"/>
                  </a:solidFill>
                </a:endParaRPr>
              </a:p>
            </p:txBody>
          </p:sp>
          <p:sp>
            <p:nvSpPr>
              <p:cNvPr id="48" name="Freeform 11">
                <a:extLst>
                  <a:ext uri="{FF2B5EF4-FFF2-40B4-BE49-F238E27FC236}">
                    <a16:creationId xmlns:a16="http://schemas.microsoft.com/office/drawing/2014/main" id="{2EDEAC83-6C9A-4C30-8BB0-CF884DB11703}"/>
                  </a:ext>
                </a:extLst>
              </p:cNvPr>
              <p:cNvSpPr>
                <a:spLocks/>
              </p:cNvSpPr>
              <p:nvPr/>
            </p:nvSpPr>
            <p:spPr bwMode="auto">
              <a:xfrm>
                <a:off x="3847088" y="3185112"/>
                <a:ext cx="316894" cy="194449"/>
              </a:xfrm>
              <a:custGeom>
                <a:avLst/>
                <a:gdLst>
                  <a:gd name="T0" fmla="*/ 645 w 823"/>
                  <a:gd name="T1" fmla="*/ 0 h 505"/>
                  <a:gd name="T2" fmla="*/ 645 w 823"/>
                  <a:gd name="T3" fmla="*/ 38 h 505"/>
                  <a:gd name="T4" fmla="*/ 757 w 823"/>
                  <a:gd name="T5" fmla="*/ 38 h 505"/>
                  <a:gd name="T6" fmla="*/ 541 w 823"/>
                  <a:gd name="T7" fmla="*/ 251 h 505"/>
                  <a:gd name="T8" fmla="*/ 384 w 823"/>
                  <a:gd name="T9" fmla="*/ 95 h 505"/>
                  <a:gd name="T10" fmla="*/ 0 w 823"/>
                  <a:gd name="T11" fmla="*/ 477 h 505"/>
                  <a:gd name="T12" fmla="*/ 26 w 823"/>
                  <a:gd name="T13" fmla="*/ 505 h 505"/>
                  <a:gd name="T14" fmla="*/ 384 w 823"/>
                  <a:gd name="T15" fmla="*/ 149 h 505"/>
                  <a:gd name="T16" fmla="*/ 541 w 823"/>
                  <a:gd name="T17" fmla="*/ 304 h 505"/>
                  <a:gd name="T18" fmla="*/ 785 w 823"/>
                  <a:gd name="T19" fmla="*/ 64 h 505"/>
                  <a:gd name="T20" fmla="*/ 785 w 823"/>
                  <a:gd name="T21" fmla="*/ 176 h 505"/>
                  <a:gd name="T22" fmla="*/ 823 w 823"/>
                  <a:gd name="T23" fmla="*/ 176 h 505"/>
                  <a:gd name="T24" fmla="*/ 823 w 823"/>
                  <a:gd name="T25" fmla="*/ 0 h 505"/>
                  <a:gd name="T26" fmla="*/ 645 w 823"/>
                  <a:gd name="T27"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3" h="505">
                    <a:moveTo>
                      <a:pt x="645" y="0"/>
                    </a:moveTo>
                    <a:lnTo>
                      <a:pt x="645" y="38"/>
                    </a:lnTo>
                    <a:lnTo>
                      <a:pt x="757" y="38"/>
                    </a:lnTo>
                    <a:lnTo>
                      <a:pt x="541" y="251"/>
                    </a:lnTo>
                    <a:lnTo>
                      <a:pt x="384" y="95"/>
                    </a:lnTo>
                    <a:lnTo>
                      <a:pt x="0" y="477"/>
                    </a:lnTo>
                    <a:lnTo>
                      <a:pt x="26" y="505"/>
                    </a:lnTo>
                    <a:lnTo>
                      <a:pt x="384" y="149"/>
                    </a:lnTo>
                    <a:lnTo>
                      <a:pt x="541" y="304"/>
                    </a:lnTo>
                    <a:lnTo>
                      <a:pt x="785" y="64"/>
                    </a:lnTo>
                    <a:lnTo>
                      <a:pt x="785" y="176"/>
                    </a:lnTo>
                    <a:lnTo>
                      <a:pt x="823" y="176"/>
                    </a:lnTo>
                    <a:lnTo>
                      <a:pt x="823" y="0"/>
                    </a:lnTo>
                    <a:lnTo>
                      <a:pt x="645"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505050"/>
                  </a:solidFill>
                </a:endParaRPr>
              </a:p>
            </p:txBody>
          </p:sp>
        </p:grpSp>
      </p:grpSp>
      <p:sp>
        <p:nvSpPr>
          <p:cNvPr id="2" name="Text Placeholder 1"/>
          <p:cNvSpPr>
            <a:spLocks noGrp="1"/>
          </p:cNvSpPr>
          <p:nvPr>
            <p:ph type="body" sz="quarter" idx="15"/>
          </p:nvPr>
        </p:nvSpPr>
        <p:spPr/>
        <p:txBody>
          <a:bodyPr/>
          <a:lstStyle/>
          <a:p>
            <a:pPr lvl="1" defTabSz="699557">
              <a:spcBef>
                <a:spcPct val="20000"/>
              </a:spcBef>
            </a:pPr>
            <a:r>
              <a:rPr lang="en-US" sz="1650" dirty="0">
                <a:solidFill>
                  <a:srgbClr val="1392B4"/>
                </a:solidFill>
                <a:latin typeface="+mj-lt"/>
              </a:rPr>
              <a:t>Profile data: </a:t>
            </a:r>
            <a:r>
              <a:rPr lang="en-US" dirty="0"/>
              <a:t>The information captured and stored on the entities that you regularly work with (like leads and accounts)</a:t>
            </a:r>
            <a:endParaRPr lang="en-US" sz="1500" dirty="0"/>
          </a:p>
        </p:txBody>
      </p:sp>
    </p:spTree>
    <p:extLst>
      <p:ext uri="{BB962C8B-B14F-4D97-AF65-F5344CB8AC3E}">
        <p14:creationId xmlns:p14="http://schemas.microsoft.com/office/powerpoint/2010/main" val="2624780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normAutofit fontScale="90000"/>
          </a:bodyPr>
          <a:lstStyle/>
          <a:p>
            <a:r>
              <a:rPr lang="en-US" spc="-38" dirty="0">
                <a:ln w="3175">
                  <a:noFill/>
                </a:ln>
                <a:ea typeface="+mn-ea"/>
                <a:cs typeface="Segoe UI" pitchFamily="34" charset="0"/>
              </a:rPr>
              <a:t>Types </a:t>
            </a:r>
            <a:r>
              <a:rPr lang="en-US" spc="-38" dirty="0"/>
              <a:t>of </a:t>
            </a:r>
            <a:r>
              <a:rPr lang="en-US" spc="-38" dirty="0">
                <a:ln w="3175">
                  <a:noFill/>
                </a:ln>
                <a:ea typeface="+mn-ea"/>
                <a:cs typeface="Segoe UI" pitchFamily="34" charset="0"/>
              </a:rPr>
              <a:t>segments</a:t>
            </a:r>
            <a:endParaRPr lang="en-US" dirty="0"/>
          </a:p>
        </p:txBody>
      </p:sp>
      <p:sp>
        <p:nvSpPr>
          <p:cNvPr id="6" name="Text Placeholder 5">
            <a:extLst>
              <a:ext uri="{FF2B5EF4-FFF2-40B4-BE49-F238E27FC236}">
                <a16:creationId xmlns:a16="http://schemas.microsoft.com/office/drawing/2014/main" id="{CB1FD44F-E1A6-2D86-5EC7-3C9EA2B62F96}"/>
              </a:ext>
            </a:extLst>
          </p:cNvPr>
          <p:cNvSpPr>
            <a:spLocks noGrp="1"/>
          </p:cNvSpPr>
          <p:nvPr>
            <p:ph type="body" sz="quarter" idx="42"/>
          </p:nvPr>
        </p:nvSpPr>
        <p:spPr>
          <a:xfrm>
            <a:off x="313983" y="1092673"/>
            <a:ext cx="4184483" cy="1458000"/>
          </a:xfrm>
          <a:noFill/>
        </p:spPr>
        <p:txBody>
          <a:bodyPr vert="horz" lIns="0" tIns="81000" rIns="0" bIns="27000" rtlCol="0" anchor="t">
            <a:noAutofit/>
          </a:bodyPr>
          <a:lstStyle/>
          <a:p>
            <a:pPr lvl="1" defTabSz="699557">
              <a:spcBef>
                <a:spcPct val="20000"/>
              </a:spcBef>
              <a:buSzPct val="90000"/>
            </a:pPr>
            <a:r>
              <a:rPr lang="en-US" sz="1650" dirty="0">
                <a:solidFill>
                  <a:srgbClr val="1392B4"/>
                </a:solidFill>
                <a:latin typeface="+mj-lt"/>
              </a:rPr>
              <a:t>Static segment: </a:t>
            </a:r>
          </a:p>
          <a:p>
            <a:pPr lvl="1" defTabSz="699557">
              <a:lnSpc>
                <a:spcPct val="100000"/>
              </a:lnSpc>
              <a:spcBef>
                <a:spcPts val="450"/>
              </a:spcBef>
              <a:buSzPct val="90000"/>
            </a:pPr>
            <a:r>
              <a:rPr lang="en-US" sz="1350" dirty="0"/>
              <a:t>Selected on a per-contact basis rather than created logically based on field values. Marketers and salespeople might create and populate a static list based on private knowledge or offline interactions</a:t>
            </a:r>
            <a:endParaRPr lang="en-US" sz="1500" dirty="0"/>
          </a:p>
        </p:txBody>
      </p:sp>
      <p:sp>
        <p:nvSpPr>
          <p:cNvPr id="8" name="Text Placeholder 5">
            <a:extLst>
              <a:ext uri="{FF2B5EF4-FFF2-40B4-BE49-F238E27FC236}">
                <a16:creationId xmlns:a16="http://schemas.microsoft.com/office/drawing/2014/main" id="{B819C0EF-28B5-61F0-047D-55D9F708BAF6}"/>
              </a:ext>
            </a:extLst>
          </p:cNvPr>
          <p:cNvSpPr txBox="1">
            <a:spLocks/>
          </p:cNvSpPr>
          <p:nvPr/>
        </p:nvSpPr>
        <p:spPr>
          <a:xfrm>
            <a:off x="313982" y="2663333"/>
            <a:ext cx="4184483" cy="1497701"/>
          </a:xfrm>
          <a:prstGeom prst="rect">
            <a:avLst/>
          </a:prstGeom>
          <a:noFill/>
        </p:spPr>
        <p:txBody>
          <a:bodyPr vert="horz" lIns="0" tIns="81000" rIns="0" bIns="27000" rtlCol="0" anchor="t">
            <a:noAutofit/>
          </a:bodyPr>
          <a:lstStyle>
            <a:lvl1pPr marL="0" marR="0" indent="0" algn="l" defTabSz="914367" rtl="0" eaLnBrk="1" fontAlgn="auto" latinLnBrk="0" hangingPunct="1">
              <a:lnSpc>
                <a:spcPct val="100000"/>
              </a:lnSpc>
              <a:spcBef>
                <a:spcPts val="0"/>
              </a:spcBef>
              <a:spcAft>
                <a:spcPts val="1200"/>
              </a:spcAft>
              <a:buClrTx/>
              <a:buSzPct val="90000"/>
              <a:buFont typeface="Arial" panose="020B0604020202020204" pitchFamily="34" charset="0"/>
              <a:buNone/>
              <a:tabLst/>
              <a:defRPr sz="18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40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defTabSz="699557">
              <a:spcBef>
                <a:spcPct val="20000"/>
              </a:spcBef>
            </a:pPr>
            <a:r>
              <a:rPr lang="en-US" sz="1650" dirty="0">
                <a:solidFill>
                  <a:srgbClr val="1392B4"/>
                </a:solidFill>
                <a:latin typeface="+mj-lt"/>
              </a:rPr>
              <a:t>Dynamic segment: </a:t>
            </a:r>
          </a:p>
          <a:p>
            <a:pPr lvl="1" defTabSz="699557">
              <a:lnSpc>
                <a:spcPct val="100000"/>
              </a:lnSpc>
              <a:spcBef>
                <a:spcPts val="450"/>
              </a:spcBef>
              <a:spcAft>
                <a:spcPts val="0"/>
              </a:spcAft>
            </a:pPr>
            <a:r>
              <a:rPr lang="en-US" sz="1350" dirty="0"/>
              <a:t>Set up by using logical expressions. Membership in dynamic segments changes constantly to reflect new or removed contacts and updated contact information</a:t>
            </a:r>
            <a:endParaRPr lang="en-US" sz="1500" dirty="0"/>
          </a:p>
        </p:txBody>
      </p:sp>
      <p:pic>
        <p:nvPicPr>
          <p:cNvPr id="4" name="Picture 3" descr="A screenshot of New Segment dropdown list.">
            <a:extLst>
              <a:ext uri="{FF2B5EF4-FFF2-40B4-BE49-F238E27FC236}">
                <a16:creationId xmlns:a16="http://schemas.microsoft.com/office/drawing/2014/main" id="{A930D4A4-1C33-3D30-8C08-4F007F9E02A3}"/>
              </a:ext>
            </a:extLst>
          </p:cNvPr>
          <p:cNvPicPr>
            <a:picLocks noChangeAspect="1"/>
          </p:cNvPicPr>
          <p:nvPr/>
        </p:nvPicPr>
        <p:blipFill>
          <a:blip r:embed="rId3"/>
          <a:stretch>
            <a:fillRect/>
          </a:stretch>
        </p:blipFill>
        <p:spPr>
          <a:xfrm>
            <a:off x="4797927" y="1278591"/>
            <a:ext cx="4021521" cy="2586318"/>
          </a:xfrm>
          <a:prstGeom prst="rect">
            <a:avLst/>
          </a:prstGeom>
        </p:spPr>
      </p:pic>
    </p:spTree>
    <p:extLst>
      <p:ext uri="{BB962C8B-B14F-4D97-AF65-F5344CB8AC3E}">
        <p14:creationId xmlns:p14="http://schemas.microsoft.com/office/powerpoint/2010/main" val="2890056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Design a marketing email</a:t>
            </a:r>
          </a:p>
        </p:txBody>
      </p:sp>
      <p:grpSp>
        <p:nvGrpSpPr>
          <p:cNvPr id="7" name="Group 6" descr="Icon of gear and two arrow">
            <a:extLst>
              <a:ext uri="{FF2B5EF4-FFF2-40B4-BE49-F238E27FC236}">
                <a16:creationId xmlns:a16="http://schemas.microsoft.com/office/drawing/2014/main" id="{C85580B1-D3E8-7F62-3004-4D74E24B01CB}"/>
              </a:ext>
            </a:extLst>
          </p:cNvPr>
          <p:cNvGrpSpPr/>
          <p:nvPr/>
        </p:nvGrpSpPr>
        <p:grpSpPr>
          <a:xfrm>
            <a:off x="313982" y="1066804"/>
            <a:ext cx="537855" cy="537932"/>
            <a:chOff x="418643" y="1456896"/>
            <a:chExt cx="717140" cy="717242"/>
          </a:xfrm>
        </p:grpSpPr>
        <p:grpSp>
          <p:nvGrpSpPr>
            <p:cNvPr id="8" name="Group 7">
              <a:extLst>
                <a:ext uri="{FF2B5EF4-FFF2-40B4-BE49-F238E27FC236}">
                  <a16:creationId xmlns:a16="http://schemas.microsoft.com/office/drawing/2014/main" id="{D3B175EC-C6F2-375B-A566-7FB707B4EEB4}"/>
                </a:ext>
                <a:ext uri="{C183D7F6-B498-43B3-948B-1728B52AA6E4}">
                  <adec:decorative xmlns:adec="http://schemas.microsoft.com/office/drawing/2017/decorative" val="1"/>
                </a:ext>
              </a:extLst>
            </p:cNvPr>
            <p:cNvGrpSpPr/>
            <p:nvPr/>
          </p:nvGrpSpPr>
          <p:grpSpPr>
            <a:xfrm>
              <a:off x="418643" y="1456896"/>
              <a:ext cx="717140" cy="717242"/>
              <a:chOff x="7962901" y="3032919"/>
              <a:chExt cx="981074" cy="981076"/>
            </a:xfrm>
          </p:grpSpPr>
          <p:sp>
            <p:nvSpPr>
              <p:cNvPr id="14" name="Freeform 5">
                <a:extLst>
                  <a:ext uri="{FF2B5EF4-FFF2-40B4-BE49-F238E27FC236}">
                    <a16:creationId xmlns:a16="http://schemas.microsoft.com/office/drawing/2014/main" id="{4B673231-934F-39B2-6B1D-7F69D3AD56E7}"/>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15" name="Freeform 6">
                <a:extLst>
                  <a:ext uri="{FF2B5EF4-FFF2-40B4-BE49-F238E27FC236}">
                    <a16:creationId xmlns:a16="http://schemas.microsoft.com/office/drawing/2014/main" id="{2A3E2596-5CE4-1679-7975-31406E978482}"/>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68580" tIns="34290" rIns="68580" bIns="34290" numCol="1" anchor="t" anchorCtr="0" compatLnSpc="1">
                <a:prstTxWarp prst="textNoShape">
                  <a:avLst/>
                </a:prstTxWarp>
              </a:bodyPr>
              <a:lstStyle/>
              <a:p>
                <a:endParaRPr lang="en-US" sz="1298"/>
              </a:p>
            </p:txBody>
          </p:sp>
        </p:grpSp>
        <p:grpSp>
          <p:nvGrpSpPr>
            <p:cNvPr id="10" name="Group 9" descr="Icon of gear and two arrow">
              <a:extLst>
                <a:ext uri="{FF2B5EF4-FFF2-40B4-BE49-F238E27FC236}">
                  <a16:creationId xmlns:a16="http://schemas.microsoft.com/office/drawing/2014/main" id="{602E300D-5303-9E41-0BD0-F1C713F9345A}"/>
                </a:ext>
              </a:extLst>
            </p:cNvPr>
            <p:cNvGrpSpPr>
              <a:grpSpLocks noChangeAspect="1"/>
            </p:cNvGrpSpPr>
            <p:nvPr/>
          </p:nvGrpSpPr>
          <p:grpSpPr>
            <a:xfrm>
              <a:off x="578448" y="1653485"/>
              <a:ext cx="397530" cy="324064"/>
              <a:chOff x="10035841" y="508637"/>
              <a:chExt cx="758435" cy="618272"/>
            </a:xfrm>
          </p:grpSpPr>
          <p:sp>
            <p:nvSpPr>
              <p:cNvPr id="11" name="Freeform: Shape 10">
                <a:extLst>
                  <a:ext uri="{FF2B5EF4-FFF2-40B4-BE49-F238E27FC236}">
                    <a16:creationId xmlns:a16="http://schemas.microsoft.com/office/drawing/2014/main" id="{F8166C7B-F7BC-246A-D362-9DFAB6F01239}"/>
                  </a:ext>
                </a:extLst>
              </p:cNvPr>
              <p:cNvSpPr/>
              <p:nvPr/>
            </p:nvSpPr>
            <p:spPr>
              <a:xfrm>
                <a:off x="10106862" y="508637"/>
                <a:ext cx="687414" cy="366319"/>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bg1">
                  <a:lumMod val="75000"/>
                </a:schemeClr>
              </a:solidFill>
              <a:ln w="9525" cap="flat">
                <a:noFill/>
                <a:prstDash val="solid"/>
                <a:miter/>
              </a:ln>
            </p:spPr>
            <p:txBody>
              <a:bodyPr rtlCol="0" anchor="ctr"/>
              <a:lstStyle/>
              <a:p>
                <a:pPr defTabSz="685800">
                  <a:defRPr/>
                </a:pPr>
                <a:endParaRPr lang="en-IN" sz="1350" kern="0">
                  <a:solidFill>
                    <a:srgbClr val="505050"/>
                  </a:solidFill>
                </a:endParaRPr>
              </a:p>
            </p:txBody>
          </p:sp>
          <p:sp>
            <p:nvSpPr>
              <p:cNvPr id="12" name="Freeform: Shape 11">
                <a:extLst>
                  <a:ext uri="{FF2B5EF4-FFF2-40B4-BE49-F238E27FC236}">
                    <a16:creationId xmlns:a16="http://schemas.microsoft.com/office/drawing/2014/main" id="{9C05A5B0-45A6-822D-EE37-E5BF2AFAC194}"/>
                  </a:ext>
                </a:extLst>
              </p:cNvPr>
              <p:cNvSpPr/>
              <p:nvPr/>
            </p:nvSpPr>
            <p:spPr>
              <a:xfrm>
                <a:off x="10035841" y="760590"/>
                <a:ext cx="691936" cy="366319"/>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bg1">
                  <a:lumMod val="75000"/>
                </a:schemeClr>
              </a:solidFill>
              <a:ln w="9525" cap="flat">
                <a:noFill/>
                <a:prstDash val="solid"/>
                <a:miter/>
              </a:ln>
            </p:spPr>
            <p:txBody>
              <a:bodyPr rtlCol="0" anchor="ctr"/>
              <a:lstStyle/>
              <a:p>
                <a:pPr defTabSz="685800">
                  <a:defRPr/>
                </a:pPr>
                <a:endParaRPr lang="en-IN" sz="1350" kern="0">
                  <a:solidFill>
                    <a:srgbClr val="505050"/>
                  </a:solidFill>
                </a:endParaRPr>
              </a:p>
            </p:txBody>
          </p:sp>
          <p:sp>
            <p:nvSpPr>
              <p:cNvPr id="13" name="Freeform: Shape 12">
                <a:extLst>
                  <a:ext uri="{FF2B5EF4-FFF2-40B4-BE49-F238E27FC236}">
                    <a16:creationId xmlns:a16="http://schemas.microsoft.com/office/drawing/2014/main" id="{392B13C4-AE8F-BA07-A52D-4E8D17B1DBDC}"/>
                  </a:ext>
                </a:extLst>
              </p:cNvPr>
              <p:cNvSpPr/>
              <p:nvPr/>
            </p:nvSpPr>
            <p:spPr>
              <a:xfrm>
                <a:off x="10228282" y="635301"/>
                <a:ext cx="379783" cy="379783"/>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accent4"/>
              </a:solidFill>
              <a:ln w="9525" cap="flat">
                <a:noFill/>
                <a:prstDash val="solid"/>
                <a:miter/>
              </a:ln>
            </p:spPr>
            <p:txBody>
              <a:bodyPr rtlCol="0" anchor="ctr"/>
              <a:lstStyle/>
              <a:p>
                <a:pPr defTabSz="685800">
                  <a:defRPr/>
                </a:pPr>
                <a:endParaRPr lang="en-IN" sz="1350" kern="0">
                  <a:solidFill>
                    <a:srgbClr val="505050"/>
                  </a:solidFill>
                </a:endParaRPr>
              </a:p>
            </p:txBody>
          </p:sp>
        </p:grpSp>
      </p:grpSp>
      <p:sp>
        <p:nvSpPr>
          <p:cNvPr id="2" name="Text Placeholder 1">
            <a:extLst>
              <a:ext uri="{FF2B5EF4-FFF2-40B4-BE49-F238E27FC236}">
                <a16:creationId xmlns:a16="http://schemas.microsoft.com/office/drawing/2014/main" id="{1B811453-43C7-1309-56B5-D18620D561FB}"/>
              </a:ext>
            </a:extLst>
          </p:cNvPr>
          <p:cNvSpPr>
            <a:spLocks noGrp="1"/>
          </p:cNvSpPr>
          <p:nvPr>
            <p:ph type="body" sz="quarter" idx="11"/>
          </p:nvPr>
        </p:nvSpPr>
        <p:spPr/>
        <p:txBody>
          <a:bodyPr/>
          <a:lstStyle/>
          <a:p>
            <a:pPr>
              <a:lnSpc>
                <a:spcPct val="100000"/>
              </a:lnSpc>
              <a:spcBef>
                <a:spcPts val="0"/>
              </a:spcBef>
            </a:pPr>
            <a:r>
              <a:rPr lang="en-US" sz="1500" dirty="0"/>
              <a:t>Create a marketing email from a template</a:t>
            </a:r>
          </a:p>
        </p:txBody>
      </p:sp>
      <p:grpSp>
        <p:nvGrpSpPr>
          <p:cNvPr id="16" name="Group 15" descr="Icon of chart with a rising arrow">
            <a:extLst>
              <a:ext uri="{FF2B5EF4-FFF2-40B4-BE49-F238E27FC236}">
                <a16:creationId xmlns:a16="http://schemas.microsoft.com/office/drawing/2014/main" id="{A7A5C608-CDB6-87C6-D556-AE876AF18C73}"/>
              </a:ext>
            </a:extLst>
          </p:cNvPr>
          <p:cNvGrpSpPr/>
          <p:nvPr/>
        </p:nvGrpSpPr>
        <p:grpSpPr>
          <a:xfrm>
            <a:off x="313982" y="1708105"/>
            <a:ext cx="537855" cy="537932"/>
            <a:chOff x="418643" y="2314535"/>
            <a:chExt cx="717140" cy="717242"/>
          </a:xfrm>
        </p:grpSpPr>
        <p:grpSp>
          <p:nvGrpSpPr>
            <p:cNvPr id="17" name="Group 16">
              <a:extLst>
                <a:ext uri="{FF2B5EF4-FFF2-40B4-BE49-F238E27FC236}">
                  <a16:creationId xmlns:a16="http://schemas.microsoft.com/office/drawing/2014/main" id="{ACA88335-7C83-82D7-9DB2-49968DE3DE1D}"/>
                </a:ext>
                <a:ext uri="{C183D7F6-B498-43B3-948B-1728B52AA6E4}">
                  <adec:decorative xmlns:adec="http://schemas.microsoft.com/office/drawing/2017/decorative" val="1"/>
                </a:ext>
              </a:extLst>
            </p:cNvPr>
            <p:cNvGrpSpPr/>
            <p:nvPr/>
          </p:nvGrpSpPr>
          <p:grpSpPr>
            <a:xfrm>
              <a:off x="418643" y="2314535"/>
              <a:ext cx="717140" cy="717242"/>
              <a:chOff x="7962901" y="3032919"/>
              <a:chExt cx="981074" cy="981076"/>
            </a:xfrm>
          </p:grpSpPr>
          <p:sp>
            <p:nvSpPr>
              <p:cNvPr id="21" name="Freeform 5">
                <a:extLst>
                  <a:ext uri="{FF2B5EF4-FFF2-40B4-BE49-F238E27FC236}">
                    <a16:creationId xmlns:a16="http://schemas.microsoft.com/office/drawing/2014/main" id="{7E8D1246-EB42-7DCF-F24D-619129E73075}"/>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22" name="Freeform 6">
                <a:extLst>
                  <a:ext uri="{FF2B5EF4-FFF2-40B4-BE49-F238E27FC236}">
                    <a16:creationId xmlns:a16="http://schemas.microsoft.com/office/drawing/2014/main" id="{C04420E6-43E3-0004-50EA-5D96B5F6AEAE}"/>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68580" tIns="34290" rIns="68580" bIns="34290" numCol="1" anchor="t" anchorCtr="0" compatLnSpc="1">
                <a:prstTxWarp prst="textNoShape">
                  <a:avLst/>
                </a:prstTxWarp>
              </a:bodyPr>
              <a:lstStyle/>
              <a:p>
                <a:endParaRPr lang="en-US" sz="1298"/>
              </a:p>
            </p:txBody>
          </p:sp>
        </p:grpSp>
        <p:grpSp>
          <p:nvGrpSpPr>
            <p:cNvPr id="18" name="Group 17" descr="Icon of chart with a rising arrow">
              <a:extLst>
                <a:ext uri="{FF2B5EF4-FFF2-40B4-BE49-F238E27FC236}">
                  <a16:creationId xmlns:a16="http://schemas.microsoft.com/office/drawing/2014/main" id="{710EF826-1BB5-797A-F93D-6B67032D8192}"/>
                </a:ext>
              </a:extLst>
            </p:cNvPr>
            <p:cNvGrpSpPr>
              <a:grpSpLocks noChangeAspect="1"/>
            </p:cNvGrpSpPr>
            <p:nvPr/>
          </p:nvGrpSpPr>
          <p:grpSpPr>
            <a:xfrm>
              <a:off x="603248" y="2499191"/>
              <a:ext cx="347930" cy="347930"/>
              <a:chOff x="3842467" y="3185112"/>
              <a:chExt cx="328830" cy="328830"/>
            </a:xfrm>
          </p:grpSpPr>
          <p:sp>
            <p:nvSpPr>
              <p:cNvPr id="19" name="Freeform 10">
                <a:extLst>
                  <a:ext uri="{FF2B5EF4-FFF2-40B4-BE49-F238E27FC236}">
                    <a16:creationId xmlns:a16="http://schemas.microsoft.com/office/drawing/2014/main" id="{A0473DFE-2CB1-D889-61C8-17338E780E13}"/>
                  </a:ext>
                </a:extLst>
              </p:cNvPr>
              <p:cNvSpPr>
                <a:spLocks noEditPoints="1"/>
              </p:cNvSpPr>
              <p:nvPr/>
            </p:nvSpPr>
            <p:spPr bwMode="auto">
              <a:xfrm>
                <a:off x="3842467" y="3332200"/>
                <a:ext cx="328830" cy="181742"/>
              </a:xfrm>
              <a:custGeom>
                <a:avLst/>
                <a:gdLst>
                  <a:gd name="T0" fmla="*/ 85 w 854"/>
                  <a:gd name="T1" fmla="*/ 472 h 472"/>
                  <a:gd name="T2" fmla="*/ 0 w 854"/>
                  <a:gd name="T3" fmla="*/ 472 h 472"/>
                  <a:gd name="T4" fmla="*/ 0 w 854"/>
                  <a:gd name="T5" fmla="*/ 368 h 472"/>
                  <a:gd name="T6" fmla="*/ 85 w 854"/>
                  <a:gd name="T7" fmla="*/ 368 h 472"/>
                  <a:gd name="T8" fmla="*/ 85 w 854"/>
                  <a:gd name="T9" fmla="*/ 472 h 472"/>
                  <a:gd name="T10" fmla="*/ 214 w 854"/>
                  <a:gd name="T11" fmla="*/ 263 h 472"/>
                  <a:gd name="T12" fmla="*/ 128 w 854"/>
                  <a:gd name="T13" fmla="*/ 263 h 472"/>
                  <a:gd name="T14" fmla="*/ 128 w 854"/>
                  <a:gd name="T15" fmla="*/ 472 h 472"/>
                  <a:gd name="T16" fmla="*/ 214 w 854"/>
                  <a:gd name="T17" fmla="*/ 472 h 472"/>
                  <a:gd name="T18" fmla="*/ 214 w 854"/>
                  <a:gd name="T19" fmla="*/ 263 h 472"/>
                  <a:gd name="T20" fmla="*/ 342 w 854"/>
                  <a:gd name="T21" fmla="*/ 157 h 472"/>
                  <a:gd name="T22" fmla="*/ 256 w 854"/>
                  <a:gd name="T23" fmla="*/ 157 h 472"/>
                  <a:gd name="T24" fmla="*/ 256 w 854"/>
                  <a:gd name="T25" fmla="*/ 472 h 472"/>
                  <a:gd name="T26" fmla="*/ 342 w 854"/>
                  <a:gd name="T27" fmla="*/ 472 h 472"/>
                  <a:gd name="T28" fmla="*/ 342 w 854"/>
                  <a:gd name="T29" fmla="*/ 157 h 472"/>
                  <a:gd name="T30" fmla="*/ 470 w 854"/>
                  <a:gd name="T31" fmla="*/ 52 h 472"/>
                  <a:gd name="T32" fmla="*/ 384 w 854"/>
                  <a:gd name="T33" fmla="*/ 52 h 472"/>
                  <a:gd name="T34" fmla="*/ 384 w 854"/>
                  <a:gd name="T35" fmla="*/ 472 h 472"/>
                  <a:gd name="T36" fmla="*/ 470 w 854"/>
                  <a:gd name="T37" fmla="*/ 472 h 472"/>
                  <a:gd name="T38" fmla="*/ 470 w 854"/>
                  <a:gd name="T39" fmla="*/ 52 h 472"/>
                  <a:gd name="T40" fmla="*/ 598 w 854"/>
                  <a:gd name="T41" fmla="*/ 157 h 472"/>
                  <a:gd name="T42" fmla="*/ 512 w 854"/>
                  <a:gd name="T43" fmla="*/ 157 h 472"/>
                  <a:gd name="T44" fmla="*/ 512 w 854"/>
                  <a:gd name="T45" fmla="*/ 472 h 472"/>
                  <a:gd name="T46" fmla="*/ 598 w 854"/>
                  <a:gd name="T47" fmla="*/ 472 h 472"/>
                  <a:gd name="T48" fmla="*/ 598 w 854"/>
                  <a:gd name="T49" fmla="*/ 157 h 472"/>
                  <a:gd name="T50" fmla="*/ 726 w 854"/>
                  <a:gd name="T51" fmla="*/ 52 h 472"/>
                  <a:gd name="T52" fmla="*/ 641 w 854"/>
                  <a:gd name="T53" fmla="*/ 52 h 472"/>
                  <a:gd name="T54" fmla="*/ 641 w 854"/>
                  <a:gd name="T55" fmla="*/ 472 h 472"/>
                  <a:gd name="T56" fmla="*/ 726 w 854"/>
                  <a:gd name="T57" fmla="*/ 472 h 472"/>
                  <a:gd name="T58" fmla="*/ 726 w 854"/>
                  <a:gd name="T59" fmla="*/ 52 h 472"/>
                  <a:gd name="T60" fmla="*/ 854 w 854"/>
                  <a:gd name="T61" fmla="*/ 0 h 472"/>
                  <a:gd name="T62" fmla="*/ 769 w 854"/>
                  <a:gd name="T63" fmla="*/ 0 h 472"/>
                  <a:gd name="T64" fmla="*/ 769 w 854"/>
                  <a:gd name="T65" fmla="*/ 472 h 472"/>
                  <a:gd name="T66" fmla="*/ 854 w 854"/>
                  <a:gd name="T67" fmla="*/ 472 h 472"/>
                  <a:gd name="T68" fmla="*/ 854 w 854"/>
                  <a:gd name="T69"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4" h="472">
                    <a:moveTo>
                      <a:pt x="85" y="472"/>
                    </a:moveTo>
                    <a:lnTo>
                      <a:pt x="0" y="472"/>
                    </a:lnTo>
                    <a:lnTo>
                      <a:pt x="0" y="368"/>
                    </a:lnTo>
                    <a:lnTo>
                      <a:pt x="85" y="368"/>
                    </a:lnTo>
                    <a:lnTo>
                      <a:pt x="85" y="472"/>
                    </a:lnTo>
                    <a:close/>
                    <a:moveTo>
                      <a:pt x="214" y="263"/>
                    </a:moveTo>
                    <a:lnTo>
                      <a:pt x="128" y="263"/>
                    </a:lnTo>
                    <a:lnTo>
                      <a:pt x="128" y="472"/>
                    </a:lnTo>
                    <a:lnTo>
                      <a:pt x="214" y="472"/>
                    </a:lnTo>
                    <a:lnTo>
                      <a:pt x="214" y="263"/>
                    </a:lnTo>
                    <a:close/>
                    <a:moveTo>
                      <a:pt x="342" y="157"/>
                    </a:moveTo>
                    <a:lnTo>
                      <a:pt x="256" y="157"/>
                    </a:lnTo>
                    <a:lnTo>
                      <a:pt x="256" y="472"/>
                    </a:lnTo>
                    <a:lnTo>
                      <a:pt x="342" y="472"/>
                    </a:lnTo>
                    <a:lnTo>
                      <a:pt x="342" y="157"/>
                    </a:lnTo>
                    <a:close/>
                    <a:moveTo>
                      <a:pt x="470" y="52"/>
                    </a:moveTo>
                    <a:lnTo>
                      <a:pt x="384" y="52"/>
                    </a:lnTo>
                    <a:lnTo>
                      <a:pt x="384" y="472"/>
                    </a:lnTo>
                    <a:lnTo>
                      <a:pt x="470" y="472"/>
                    </a:lnTo>
                    <a:lnTo>
                      <a:pt x="470" y="52"/>
                    </a:lnTo>
                    <a:close/>
                    <a:moveTo>
                      <a:pt x="598" y="157"/>
                    </a:moveTo>
                    <a:lnTo>
                      <a:pt x="512" y="157"/>
                    </a:lnTo>
                    <a:lnTo>
                      <a:pt x="512" y="472"/>
                    </a:lnTo>
                    <a:lnTo>
                      <a:pt x="598" y="472"/>
                    </a:lnTo>
                    <a:lnTo>
                      <a:pt x="598" y="157"/>
                    </a:lnTo>
                    <a:close/>
                    <a:moveTo>
                      <a:pt x="726" y="52"/>
                    </a:moveTo>
                    <a:lnTo>
                      <a:pt x="641" y="52"/>
                    </a:lnTo>
                    <a:lnTo>
                      <a:pt x="641" y="472"/>
                    </a:lnTo>
                    <a:lnTo>
                      <a:pt x="726" y="472"/>
                    </a:lnTo>
                    <a:lnTo>
                      <a:pt x="726" y="52"/>
                    </a:lnTo>
                    <a:close/>
                    <a:moveTo>
                      <a:pt x="854" y="0"/>
                    </a:moveTo>
                    <a:lnTo>
                      <a:pt x="769" y="0"/>
                    </a:lnTo>
                    <a:lnTo>
                      <a:pt x="769" y="472"/>
                    </a:lnTo>
                    <a:lnTo>
                      <a:pt x="854" y="472"/>
                    </a:lnTo>
                    <a:lnTo>
                      <a:pt x="854" y="0"/>
                    </a:lnTo>
                    <a:close/>
                  </a:path>
                </a:pathLst>
              </a:custGeom>
              <a:solidFill>
                <a:schemeClr val="bg1">
                  <a:lumMod val="75000"/>
                </a:schemeClr>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505050"/>
                  </a:solidFill>
                </a:endParaRPr>
              </a:p>
            </p:txBody>
          </p:sp>
          <p:sp>
            <p:nvSpPr>
              <p:cNvPr id="20" name="Freeform 11">
                <a:extLst>
                  <a:ext uri="{FF2B5EF4-FFF2-40B4-BE49-F238E27FC236}">
                    <a16:creationId xmlns:a16="http://schemas.microsoft.com/office/drawing/2014/main" id="{0ABE12A4-C307-7762-BA52-942ADD37CD01}"/>
                  </a:ext>
                </a:extLst>
              </p:cNvPr>
              <p:cNvSpPr>
                <a:spLocks/>
              </p:cNvSpPr>
              <p:nvPr/>
            </p:nvSpPr>
            <p:spPr bwMode="auto">
              <a:xfrm>
                <a:off x="3847088" y="3185112"/>
                <a:ext cx="316894" cy="194449"/>
              </a:xfrm>
              <a:custGeom>
                <a:avLst/>
                <a:gdLst>
                  <a:gd name="T0" fmla="*/ 645 w 823"/>
                  <a:gd name="T1" fmla="*/ 0 h 505"/>
                  <a:gd name="T2" fmla="*/ 645 w 823"/>
                  <a:gd name="T3" fmla="*/ 38 h 505"/>
                  <a:gd name="T4" fmla="*/ 757 w 823"/>
                  <a:gd name="T5" fmla="*/ 38 h 505"/>
                  <a:gd name="T6" fmla="*/ 541 w 823"/>
                  <a:gd name="T7" fmla="*/ 251 h 505"/>
                  <a:gd name="T8" fmla="*/ 384 w 823"/>
                  <a:gd name="T9" fmla="*/ 95 h 505"/>
                  <a:gd name="T10" fmla="*/ 0 w 823"/>
                  <a:gd name="T11" fmla="*/ 477 h 505"/>
                  <a:gd name="T12" fmla="*/ 26 w 823"/>
                  <a:gd name="T13" fmla="*/ 505 h 505"/>
                  <a:gd name="T14" fmla="*/ 384 w 823"/>
                  <a:gd name="T15" fmla="*/ 149 h 505"/>
                  <a:gd name="T16" fmla="*/ 541 w 823"/>
                  <a:gd name="T17" fmla="*/ 304 h 505"/>
                  <a:gd name="T18" fmla="*/ 785 w 823"/>
                  <a:gd name="T19" fmla="*/ 64 h 505"/>
                  <a:gd name="T20" fmla="*/ 785 w 823"/>
                  <a:gd name="T21" fmla="*/ 176 h 505"/>
                  <a:gd name="T22" fmla="*/ 823 w 823"/>
                  <a:gd name="T23" fmla="*/ 176 h 505"/>
                  <a:gd name="T24" fmla="*/ 823 w 823"/>
                  <a:gd name="T25" fmla="*/ 0 h 505"/>
                  <a:gd name="T26" fmla="*/ 645 w 823"/>
                  <a:gd name="T27"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3" h="505">
                    <a:moveTo>
                      <a:pt x="645" y="0"/>
                    </a:moveTo>
                    <a:lnTo>
                      <a:pt x="645" y="38"/>
                    </a:lnTo>
                    <a:lnTo>
                      <a:pt x="757" y="38"/>
                    </a:lnTo>
                    <a:lnTo>
                      <a:pt x="541" y="251"/>
                    </a:lnTo>
                    <a:lnTo>
                      <a:pt x="384" y="95"/>
                    </a:lnTo>
                    <a:lnTo>
                      <a:pt x="0" y="477"/>
                    </a:lnTo>
                    <a:lnTo>
                      <a:pt x="26" y="505"/>
                    </a:lnTo>
                    <a:lnTo>
                      <a:pt x="384" y="149"/>
                    </a:lnTo>
                    <a:lnTo>
                      <a:pt x="541" y="304"/>
                    </a:lnTo>
                    <a:lnTo>
                      <a:pt x="785" y="64"/>
                    </a:lnTo>
                    <a:lnTo>
                      <a:pt x="785" y="176"/>
                    </a:lnTo>
                    <a:lnTo>
                      <a:pt x="823" y="176"/>
                    </a:lnTo>
                    <a:lnTo>
                      <a:pt x="823" y="0"/>
                    </a:lnTo>
                    <a:lnTo>
                      <a:pt x="645"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505050"/>
                  </a:solidFill>
                </a:endParaRPr>
              </a:p>
            </p:txBody>
          </p:sp>
        </p:grpSp>
      </p:grpSp>
      <p:sp>
        <p:nvSpPr>
          <p:cNvPr id="3" name="Text Placeholder 2">
            <a:extLst>
              <a:ext uri="{FF2B5EF4-FFF2-40B4-BE49-F238E27FC236}">
                <a16:creationId xmlns:a16="http://schemas.microsoft.com/office/drawing/2014/main" id="{B8882576-12F8-34AC-8ED9-4CB7E3ED083C}"/>
              </a:ext>
            </a:extLst>
          </p:cNvPr>
          <p:cNvSpPr>
            <a:spLocks noGrp="1"/>
          </p:cNvSpPr>
          <p:nvPr>
            <p:ph type="body" sz="quarter" idx="15"/>
          </p:nvPr>
        </p:nvSpPr>
        <p:spPr/>
        <p:txBody>
          <a:bodyPr/>
          <a:lstStyle/>
          <a:p>
            <a:pPr>
              <a:lnSpc>
                <a:spcPct val="100000"/>
              </a:lnSpc>
              <a:spcBef>
                <a:spcPts val="0"/>
              </a:spcBef>
            </a:pPr>
            <a:r>
              <a:rPr lang="en-US" sz="1500" dirty="0"/>
              <a:t>Design the email including adding a logo and marketing page, updating text and button, and removing unnecessary elements</a:t>
            </a:r>
          </a:p>
        </p:txBody>
      </p:sp>
      <p:grpSp>
        <p:nvGrpSpPr>
          <p:cNvPr id="23" name="Group 22" descr="Icon of calendar">
            <a:extLst>
              <a:ext uri="{FF2B5EF4-FFF2-40B4-BE49-F238E27FC236}">
                <a16:creationId xmlns:a16="http://schemas.microsoft.com/office/drawing/2014/main" id="{59CE38CF-9B53-0544-B915-31A35462F1E4}"/>
              </a:ext>
            </a:extLst>
          </p:cNvPr>
          <p:cNvGrpSpPr/>
          <p:nvPr/>
        </p:nvGrpSpPr>
        <p:grpSpPr>
          <a:xfrm>
            <a:off x="313982" y="2349405"/>
            <a:ext cx="537855" cy="537932"/>
            <a:chOff x="418643" y="3160968"/>
            <a:chExt cx="717140" cy="717242"/>
          </a:xfrm>
        </p:grpSpPr>
        <p:grpSp>
          <p:nvGrpSpPr>
            <p:cNvPr id="24" name="Group 23">
              <a:extLst>
                <a:ext uri="{FF2B5EF4-FFF2-40B4-BE49-F238E27FC236}">
                  <a16:creationId xmlns:a16="http://schemas.microsoft.com/office/drawing/2014/main" id="{99BFF3D1-D684-0E4E-3D2A-2FAC07C484A6}"/>
                </a:ext>
                <a:ext uri="{C183D7F6-B498-43B3-948B-1728B52AA6E4}">
                  <adec:decorative xmlns:adec="http://schemas.microsoft.com/office/drawing/2017/decorative" val="1"/>
                </a:ext>
              </a:extLst>
            </p:cNvPr>
            <p:cNvGrpSpPr/>
            <p:nvPr/>
          </p:nvGrpSpPr>
          <p:grpSpPr>
            <a:xfrm>
              <a:off x="418643" y="3160968"/>
              <a:ext cx="717140" cy="717242"/>
              <a:chOff x="7962901" y="3032919"/>
              <a:chExt cx="981074" cy="981076"/>
            </a:xfrm>
          </p:grpSpPr>
          <p:sp>
            <p:nvSpPr>
              <p:cNvPr id="39" name="Freeform 5">
                <a:extLst>
                  <a:ext uri="{FF2B5EF4-FFF2-40B4-BE49-F238E27FC236}">
                    <a16:creationId xmlns:a16="http://schemas.microsoft.com/office/drawing/2014/main" id="{B702A8D8-86DE-9969-3E5A-A3ABDEB13D7B}"/>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40" name="Freeform 6">
                <a:extLst>
                  <a:ext uri="{FF2B5EF4-FFF2-40B4-BE49-F238E27FC236}">
                    <a16:creationId xmlns:a16="http://schemas.microsoft.com/office/drawing/2014/main" id="{DF30E1D4-AEC0-6340-5E6D-DEDAFA2BA1A5}"/>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68580" tIns="34290" rIns="68580" bIns="34290" numCol="1" anchor="t" anchorCtr="0" compatLnSpc="1">
                <a:prstTxWarp prst="textNoShape">
                  <a:avLst/>
                </a:prstTxWarp>
              </a:bodyPr>
              <a:lstStyle/>
              <a:p>
                <a:endParaRPr lang="en-US" sz="1298"/>
              </a:p>
            </p:txBody>
          </p:sp>
        </p:grpSp>
        <p:grpSp>
          <p:nvGrpSpPr>
            <p:cNvPr id="25" name="Group 24" descr="Icon of calendar">
              <a:extLst>
                <a:ext uri="{FF2B5EF4-FFF2-40B4-BE49-F238E27FC236}">
                  <a16:creationId xmlns:a16="http://schemas.microsoft.com/office/drawing/2014/main" id="{24C06A66-32B1-5E45-E5FA-F1179515CEEE}"/>
                </a:ext>
              </a:extLst>
            </p:cNvPr>
            <p:cNvGrpSpPr>
              <a:grpSpLocks noChangeAspect="1"/>
            </p:cNvGrpSpPr>
            <p:nvPr/>
          </p:nvGrpSpPr>
          <p:grpSpPr>
            <a:xfrm>
              <a:off x="599415" y="3370273"/>
              <a:ext cx="355596" cy="298632"/>
              <a:chOff x="2729230" y="4322068"/>
              <a:chExt cx="482169" cy="404930"/>
            </a:xfrm>
          </p:grpSpPr>
          <p:sp>
            <p:nvSpPr>
              <p:cNvPr id="26" name="Freeform: Shape 25">
                <a:extLst>
                  <a:ext uri="{FF2B5EF4-FFF2-40B4-BE49-F238E27FC236}">
                    <a16:creationId xmlns:a16="http://schemas.microsoft.com/office/drawing/2014/main" id="{A4F1F1AB-B3A6-05EF-78FA-EE7CA1A7DF9C}"/>
                  </a:ext>
                </a:extLst>
              </p:cNvPr>
              <p:cNvSpPr/>
              <p:nvPr/>
            </p:nvSpPr>
            <p:spPr>
              <a:xfrm>
                <a:off x="2822855" y="4322068"/>
                <a:ext cx="44473" cy="84943"/>
              </a:xfrm>
              <a:custGeom>
                <a:avLst/>
                <a:gdLst>
                  <a:gd name="connsiteX0" fmla="*/ 0 w 56934"/>
                  <a:gd name="connsiteY0" fmla="*/ 0 h 108745"/>
                  <a:gd name="connsiteX1" fmla="*/ 56934 w 56934"/>
                  <a:gd name="connsiteY1" fmla="*/ 0 h 108745"/>
                  <a:gd name="connsiteX2" fmla="*/ 56934 w 56934"/>
                  <a:gd name="connsiteY2" fmla="*/ 108745 h 108745"/>
                  <a:gd name="connsiteX3" fmla="*/ 0 w 56934"/>
                  <a:gd name="connsiteY3" fmla="*/ 108745 h 108745"/>
                  <a:gd name="connsiteX4" fmla="*/ 0 w 56934"/>
                  <a:gd name="connsiteY4" fmla="*/ 0 h 1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4" h="108745">
                    <a:moveTo>
                      <a:pt x="0" y="0"/>
                    </a:moveTo>
                    <a:lnTo>
                      <a:pt x="56934" y="0"/>
                    </a:lnTo>
                    <a:lnTo>
                      <a:pt x="56934" y="108745"/>
                    </a:lnTo>
                    <a:lnTo>
                      <a:pt x="0" y="108745"/>
                    </a:lnTo>
                    <a:lnTo>
                      <a:pt x="0" y="0"/>
                    </a:lnTo>
                    <a:close/>
                  </a:path>
                </a:pathLst>
              </a:custGeom>
              <a:solidFill>
                <a:srgbClr val="3C3C41"/>
              </a:solidFill>
              <a:ln w="8828" cap="flat">
                <a:noFill/>
                <a:prstDash val="solid"/>
                <a:miter/>
              </a:ln>
            </p:spPr>
            <p:txBody>
              <a:bodyPr wrap="square" rtlCol="0" anchor="ctr">
                <a:noAutofit/>
              </a:bodyPr>
              <a:lstStyle/>
              <a:p>
                <a:pPr defTabSz="685800">
                  <a:defRPr/>
                </a:pPr>
                <a:endParaRPr lang="en-US" sz="1350" kern="0">
                  <a:solidFill>
                    <a:srgbClr val="505050"/>
                  </a:solidFill>
                </a:endParaRPr>
              </a:p>
            </p:txBody>
          </p:sp>
          <p:sp>
            <p:nvSpPr>
              <p:cNvPr id="27" name="Freeform: Shape 26">
                <a:extLst>
                  <a:ext uri="{FF2B5EF4-FFF2-40B4-BE49-F238E27FC236}">
                    <a16:creationId xmlns:a16="http://schemas.microsoft.com/office/drawing/2014/main" id="{E086F9C4-2604-6A02-15CF-C7358E5F0177}"/>
                  </a:ext>
                </a:extLst>
              </p:cNvPr>
              <p:cNvSpPr/>
              <p:nvPr/>
            </p:nvSpPr>
            <p:spPr>
              <a:xfrm>
                <a:off x="3060429" y="4322068"/>
                <a:ext cx="44473" cy="84943"/>
              </a:xfrm>
              <a:custGeom>
                <a:avLst/>
                <a:gdLst>
                  <a:gd name="connsiteX0" fmla="*/ 0 w 56934"/>
                  <a:gd name="connsiteY0" fmla="*/ 0 h 108745"/>
                  <a:gd name="connsiteX1" fmla="*/ 56934 w 56934"/>
                  <a:gd name="connsiteY1" fmla="*/ 0 h 108745"/>
                  <a:gd name="connsiteX2" fmla="*/ 56934 w 56934"/>
                  <a:gd name="connsiteY2" fmla="*/ 108745 h 108745"/>
                  <a:gd name="connsiteX3" fmla="*/ 0 w 56934"/>
                  <a:gd name="connsiteY3" fmla="*/ 108745 h 108745"/>
                  <a:gd name="connsiteX4" fmla="*/ 0 w 56934"/>
                  <a:gd name="connsiteY4" fmla="*/ 0 h 1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4" h="108745">
                    <a:moveTo>
                      <a:pt x="0" y="0"/>
                    </a:moveTo>
                    <a:lnTo>
                      <a:pt x="56934" y="0"/>
                    </a:lnTo>
                    <a:lnTo>
                      <a:pt x="56934" y="108745"/>
                    </a:lnTo>
                    <a:lnTo>
                      <a:pt x="0" y="108745"/>
                    </a:lnTo>
                    <a:lnTo>
                      <a:pt x="0" y="0"/>
                    </a:lnTo>
                    <a:close/>
                  </a:path>
                </a:pathLst>
              </a:custGeom>
              <a:solidFill>
                <a:srgbClr val="3C3C41"/>
              </a:solidFill>
              <a:ln w="8828" cap="flat">
                <a:noFill/>
                <a:prstDash val="solid"/>
                <a:miter/>
              </a:ln>
            </p:spPr>
            <p:txBody>
              <a:bodyPr wrap="square" rtlCol="0" anchor="ctr">
                <a:noAutofit/>
              </a:bodyPr>
              <a:lstStyle/>
              <a:p>
                <a:pPr defTabSz="685800">
                  <a:defRPr/>
                </a:pPr>
                <a:endParaRPr lang="en-US" sz="1350" kern="0">
                  <a:solidFill>
                    <a:srgbClr val="505050"/>
                  </a:solidFill>
                </a:endParaRPr>
              </a:p>
            </p:txBody>
          </p:sp>
          <p:grpSp>
            <p:nvGrpSpPr>
              <p:cNvPr id="28" name="Group 27">
                <a:extLst>
                  <a:ext uri="{FF2B5EF4-FFF2-40B4-BE49-F238E27FC236}">
                    <a16:creationId xmlns:a16="http://schemas.microsoft.com/office/drawing/2014/main" id="{C9CB307E-10C2-B4AA-95F2-653CEBFF5AEB}"/>
                  </a:ext>
                </a:extLst>
              </p:cNvPr>
              <p:cNvGrpSpPr/>
              <p:nvPr/>
            </p:nvGrpSpPr>
            <p:grpSpPr>
              <a:xfrm>
                <a:off x="2729230" y="4370939"/>
                <a:ext cx="482169" cy="356059"/>
                <a:chOff x="2729230" y="4370939"/>
                <a:chExt cx="482169" cy="356059"/>
              </a:xfrm>
              <a:solidFill>
                <a:srgbClr val="3C3C41"/>
              </a:solidFill>
            </p:grpSpPr>
            <p:sp>
              <p:nvSpPr>
                <p:cNvPr id="37" name="Freeform: Shape 36">
                  <a:extLst>
                    <a:ext uri="{FF2B5EF4-FFF2-40B4-BE49-F238E27FC236}">
                      <a16:creationId xmlns:a16="http://schemas.microsoft.com/office/drawing/2014/main" id="{9391156D-C585-EF75-FBBD-E4A5D6641AE1}"/>
                    </a:ext>
                  </a:extLst>
                </p:cNvPr>
                <p:cNvSpPr/>
                <p:nvPr/>
              </p:nvSpPr>
              <p:spPr>
                <a:xfrm>
                  <a:off x="2729230" y="4370939"/>
                  <a:ext cx="482169" cy="69815"/>
                </a:xfrm>
                <a:custGeom>
                  <a:avLst/>
                  <a:gdLst>
                    <a:gd name="connsiteX0" fmla="*/ 0 w 617275"/>
                    <a:gd name="connsiteY0" fmla="*/ 0 h 89378"/>
                    <a:gd name="connsiteX1" fmla="*/ 109372 w 617275"/>
                    <a:gd name="connsiteY1" fmla="*/ 0 h 89378"/>
                    <a:gd name="connsiteX2" fmla="*/ 109372 w 617275"/>
                    <a:gd name="connsiteY2" fmla="*/ 56607 h 89378"/>
                    <a:gd name="connsiteX3" fmla="*/ 187280 w 617275"/>
                    <a:gd name="connsiteY3" fmla="*/ 56607 h 89378"/>
                    <a:gd name="connsiteX4" fmla="*/ 187280 w 617275"/>
                    <a:gd name="connsiteY4" fmla="*/ 0 h 89378"/>
                    <a:gd name="connsiteX5" fmla="*/ 413513 w 617275"/>
                    <a:gd name="connsiteY5" fmla="*/ 0 h 89378"/>
                    <a:gd name="connsiteX6" fmla="*/ 413513 w 617275"/>
                    <a:gd name="connsiteY6" fmla="*/ 56607 h 89378"/>
                    <a:gd name="connsiteX7" fmla="*/ 491422 w 617275"/>
                    <a:gd name="connsiteY7" fmla="*/ 56607 h 89378"/>
                    <a:gd name="connsiteX8" fmla="*/ 491422 w 617275"/>
                    <a:gd name="connsiteY8" fmla="*/ 0 h 89378"/>
                    <a:gd name="connsiteX9" fmla="*/ 617275 w 617275"/>
                    <a:gd name="connsiteY9" fmla="*/ 0 h 89378"/>
                    <a:gd name="connsiteX10" fmla="*/ 617275 w 617275"/>
                    <a:gd name="connsiteY10" fmla="*/ 89378 h 89378"/>
                    <a:gd name="connsiteX11" fmla="*/ 0 w 617275"/>
                    <a:gd name="connsiteY11" fmla="*/ 89378 h 89378"/>
                    <a:gd name="connsiteX12" fmla="*/ 0 w 617275"/>
                    <a:gd name="connsiteY12" fmla="*/ 0 h 8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7275" h="89378">
                      <a:moveTo>
                        <a:pt x="0" y="0"/>
                      </a:moveTo>
                      <a:lnTo>
                        <a:pt x="109372" y="0"/>
                      </a:lnTo>
                      <a:lnTo>
                        <a:pt x="109372" y="56607"/>
                      </a:lnTo>
                      <a:lnTo>
                        <a:pt x="187280" y="56607"/>
                      </a:lnTo>
                      <a:lnTo>
                        <a:pt x="187280" y="0"/>
                      </a:lnTo>
                      <a:lnTo>
                        <a:pt x="413513" y="0"/>
                      </a:lnTo>
                      <a:lnTo>
                        <a:pt x="413513" y="56607"/>
                      </a:lnTo>
                      <a:lnTo>
                        <a:pt x="491422" y="56607"/>
                      </a:lnTo>
                      <a:lnTo>
                        <a:pt x="491422" y="0"/>
                      </a:lnTo>
                      <a:lnTo>
                        <a:pt x="617275" y="0"/>
                      </a:lnTo>
                      <a:lnTo>
                        <a:pt x="617275" y="89378"/>
                      </a:lnTo>
                      <a:lnTo>
                        <a:pt x="0" y="89378"/>
                      </a:lnTo>
                      <a:lnTo>
                        <a:pt x="0" y="0"/>
                      </a:lnTo>
                      <a:close/>
                    </a:path>
                  </a:pathLst>
                </a:custGeom>
                <a:solidFill>
                  <a:schemeClr val="bg1">
                    <a:lumMod val="75000"/>
                  </a:schemeClr>
                </a:solidFill>
                <a:ln w="8828" cap="flat">
                  <a:noFill/>
                  <a:prstDash val="solid"/>
                  <a:miter/>
                </a:ln>
              </p:spPr>
              <p:txBody>
                <a:bodyPr wrap="square" rtlCol="0" anchor="ctr">
                  <a:noAutofit/>
                </a:bodyPr>
                <a:lstStyle/>
                <a:p>
                  <a:pPr defTabSz="685800">
                    <a:defRPr/>
                  </a:pPr>
                  <a:endParaRPr lang="en-US" sz="1350" kern="0">
                    <a:solidFill>
                      <a:srgbClr val="505050"/>
                    </a:solidFill>
                  </a:endParaRPr>
                </a:p>
              </p:txBody>
            </p:sp>
            <p:sp>
              <p:nvSpPr>
                <p:cNvPr id="38" name="Freeform: Shape 37">
                  <a:extLst>
                    <a:ext uri="{FF2B5EF4-FFF2-40B4-BE49-F238E27FC236}">
                      <a16:creationId xmlns:a16="http://schemas.microsoft.com/office/drawing/2014/main" id="{F749CD93-901D-B4F1-8540-D7C4544A79D0}"/>
                    </a:ext>
                  </a:extLst>
                </p:cNvPr>
                <p:cNvSpPr/>
                <p:nvPr/>
              </p:nvSpPr>
              <p:spPr>
                <a:xfrm>
                  <a:off x="2729230" y="4450062"/>
                  <a:ext cx="482169" cy="276936"/>
                </a:xfrm>
                <a:custGeom>
                  <a:avLst/>
                  <a:gdLst>
                    <a:gd name="connsiteX0" fmla="*/ 0 w 617275"/>
                    <a:gd name="connsiteY0" fmla="*/ 0 h 354534"/>
                    <a:gd name="connsiteX1" fmla="*/ 617275 w 617275"/>
                    <a:gd name="connsiteY1" fmla="*/ 0 h 354534"/>
                    <a:gd name="connsiteX2" fmla="*/ 617275 w 617275"/>
                    <a:gd name="connsiteY2" fmla="*/ 354534 h 354534"/>
                    <a:gd name="connsiteX3" fmla="*/ 0 w 617275"/>
                    <a:gd name="connsiteY3" fmla="*/ 354534 h 354534"/>
                    <a:gd name="connsiteX4" fmla="*/ 0 w 617275"/>
                    <a:gd name="connsiteY4" fmla="*/ 0 h 354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75" h="354534">
                      <a:moveTo>
                        <a:pt x="0" y="0"/>
                      </a:moveTo>
                      <a:lnTo>
                        <a:pt x="617275" y="0"/>
                      </a:lnTo>
                      <a:lnTo>
                        <a:pt x="617275" y="354534"/>
                      </a:lnTo>
                      <a:lnTo>
                        <a:pt x="0" y="354534"/>
                      </a:lnTo>
                      <a:lnTo>
                        <a:pt x="0" y="0"/>
                      </a:lnTo>
                      <a:close/>
                    </a:path>
                  </a:pathLst>
                </a:custGeom>
                <a:solidFill>
                  <a:schemeClr val="bg1">
                    <a:lumMod val="75000"/>
                  </a:schemeClr>
                </a:solidFill>
                <a:ln w="8828" cap="flat">
                  <a:noFill/>
                  <a:prstDash val="solid"/>
                  <a:miter/>
                </a:ln>
              </p:spPr>
              <p:txBody>
                <a:bodyPr wrap="square" rtlCol="0" anchor="ctr">
                  <a:noAutofit/>
                </a:bodyPr>
                <a:lstStyle/>
                <a:p>
                  <a:pPr defTabSz="685800">
                    <a:defRPr/>
                  </a:pPr>
                  <a:endParaRPr lang="en-US" sz="1350" kern="0">
                    <a:solidFill>
                      <a:srgbClr val="505050"/>
                    </a:solidFill>
                  </a:endParaRPr>
                </a:p>
              </p:txBody>
            </p:sp>
          </p:grpSp>
          <p:sp>
            <p:nvSpPr>
              <p:cNvPr id="29" name="Freeform: Shape 28">
                <a:extLst>
                  <a:ext uri="{FF2B5EF4-FFF2-40B4-BE49-F238E27FC236}">
                    <a16:creationId xmlns:a16="http://schemas.microsoft.com/office/drawing/2014/main" id="{B9D1B3D5-522C-2674-B440-616451CA4175}"/>
                  </a:ext>
                </a:extLst>
              </p:cNvPr>
              <p:cNvSpPr/>
              <p:nvPr/>
            </p:nvSpPr>
            <p:spPr>
              <a:xfrm>
                <a:off x="3076870"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defTabSz="685800">
                  <a:defRPr/>
                </a:pPr>
                <a:endParaRPr lang="en-US" sz="1350" kern="0">
                  <a:solidFill>
                    <a:srgbClr val="505050"/>
                  </a:solidFill>
                </a:endParaRPr>
              </a:p>
            </p:txBody>
          </p:sp>
          <p:sp>
            <p:nvSpPr>
              <p:cNvPr id="30" name="Freeform: Shape 29">
                <a:extLst>
                  <a:ext uri="{FF2B5EF4-FFF2-40B4-BE49-F238E27FC236}">
                    <a16:creationId xmlns:a16="http://schemas.microsoft.com/office/drawing/2014/main" id="{48EB5AC7-5276-4FBD-37A0-5551F67BF147}"/>
                  </a:ext>
                </a:extLst>
              </p:cNvPr>
              <p:cNvSpPr/>
              <p:nvPr/>
            </p:nvSpPr>
            <p:spPr>
              <a:xfrm>
                <a:off x="3076870"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defTabSz="685800">
                  <a:defRPr/>
                </a:pPr>
                <a:endParaRPr lang="en-US" sz="1350" kern="0">
                  <a:solidFill>
                    <a:srgbClr val="505050"/>
                  </a:solidFill>
                </a:endParaRPr>
              </a:p>
            </p:txBody>
          </p:sp>
          <p:sp>
            <p:nvSpPr>
              <p:cNvPr id="31" name="Freeform: Shape 30">
                <a:extLst>
                  <a:ext uri="{FF2B5EF4-FFF2-40B4-BE49-F238E27FC236}">
                    <a16:creationId xmlns:a16="http://schemas.microsoft.com/office/drawing/2014/main" id="{33CF711F-EBC4-0D8E-0901-1181405B211F}"/>
                  </a:ext>
                </a:extLst>
              </p:cNvPr>
              <p:cNvSpPr/>
              <p:nvPr/>
            </p:nvSpPr>
            <p:spPr>
              <a:xfrm>
                <a:off x="2978563"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defTabSz="685800">
                  <a:defRPr/>
                </a:pPr>
                <a:endParaRPr lang="en-US" sz="1350" kern="0">
                  <a:solidFill>
                    <a:srgbClr val="505050"/>
                  </a:solidFill>
                </a:endParaRPr>
              </a:p>
            </p:txBody>
          </p:sp>
          <p:sp>
            <p:nvSpPr>
              <p:cNvPr id="32" name="Freeform: Shape 31">
                <a:extLst>
                  <a:ext uri="{FF2B5EF4-FFF2-40B4-BE49-F238E27FC236}">
                    <a16:creationId xmlns:a16="http://schemas.microsoft.com/office/drawing/2014/main" id="{5522B710-D549-37E4-AFC6-27AF53653D60}"/>
                  </a:ext>
                </a:extLst>
              </p:cNvPr>
              <p:cNvSpPr/>
              <p:nvPr/>
            </p:nvSpPr>
            <p:spPr>
              <a:xfrm>
                <a:off x="2978563"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defTabSz="685800">
                  <a:defRPr/>
                </a:pPr>
                <a:endParaRPr lang="en-US" sz="1350" kern="0">
                  <a:solidFill>
                    <a:srgbClr val="505050"/>
                  </a:solidFill>
                </a:endParaRPr>
              </a:p>
            </p:txBody>
          </p:sp>
          <p:sp>
            <p:nvSpPr>
              <p:cNvPr id="33" name="Freeform: Shape 32">
                <a:extLst>
                  <a:ext uri="{FF2B5EF4-FFF2-40B4-BE49-F238E27FC236}">
                    <a16:creationId xmlns:a16="http://schemas.microsoft.com/office/drawing/2014/main" id="{D3694A5C-9EB9-E826-6720-4AE7ED5CCF77}"/>
                  </a:ext>
                </a:extLst>
              </p:cNvPr>
              <p:cNvSpPr/>
              <p:nvPr/>
            </p:nvSpPr>
            <p:spPr>
              <a:xfrm>
                <a:off x="2880258"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defTabSz="685800">
                  <a:defRPr/>
                </a:pPr>
                <a:endParaRPr lang="en-US" sz="1350" kern="0">
                  <a:solidFill>
                    <a:srgbClr val="505050"/>
                  </a:solidFill>
                </a:endParaRPr>
              </a:p>
            </p:txBody>
          </p:sp>
          <p:sp>
            <p:nvSpPr>
              <p:cNvPr id="34" name="Freeform: Shape 33">
                <a:extLst>
                  <a:ext uri="{FF2B5EF4-FFF2-40B4-BE49-F238E27FC236}">
                    <a16:creationId xmlns:a16="http://schemas.microsoft.com/office/drawing/2014/main" id="{6729B930-4711-C2FB-557E-A9B6C57EC33A}"/>
                  </a:ext>
                </a:extLst>
              </p:cNvPr>
              <p:cNvSpPr/>
              <p:nvPr/>
            </p:nvSpPr>
            <p:spPr>
              <a:xfrm>
                <a:off x="2880258"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defTabSz="685800">
                  <a:defRPr/>
                </a:pPr>
                <a:endParaRPr lang="en-US" sz="1350" kern="0">
                  <a:solidFill>
                    <a:srgbClr val="505050"/>
                  </a:solidFill>
                </a:endParaRPr>
              </a:p>
            </p:txBody>
          </p:sp>
          <p:sp>
            <p:nvSpPr>
              <p:cNvPr id="35" name="Freeform: Shape 34">
                <a:extLst>
                  <a:ext uri="{FF2B5EF4-FFF2-40B4-BE49-F238E27FC236}">
                    <a16:creationId xmlns:a16="http://schemas.microsoft.com/office/drawing/2014/main" id="{E94E0FA0-23AC-96BE-AF43-BE9DACCF90A1}"/>
                  </a:ext>
                </a:extLst>
              </p:cNvPr>
              <p:cNvSpPr/>
              <p:nvPr/>
            </p:nvSpPr>
            <p:spPr>
              <a:xfrm>
                <a:off x="2780780"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defTabSz="685800">
                  <a:defRPr/>
                </a:pPr>
                <a:endParaRPr lang="en-US" sz="1350" kern="0">
                  <a:solidFill>
                    <a:srgbClr val="505050"/>
                  </a:solidFill>
                </a:endParaRPr>
              </a:p>
            </p:txBody>
          </p:sp>
          <p:sp>
            <p:nvSpPr>
              <p:cNvPr id="36" name="Freeform: Shape 35">
                <a:extLst>
                  <a:ext uri="{FF2B5EF4-FFF2-40B4-BE49-F238E27FC236}">
                    <a16:creationId xmlns:a16="http://schemas.microsoft.com/office/drawing/2014/main" id="{B75BD68A-C6FB-EB5F-B1E8-4A79C46CC7ED}"/>
                  </a:ext>
                </a:extLst>
              </p:cNvPr>
              <p:cNvSpPr/>
              <p:nvPr/>
            </p:nvSpPr>
            <p:spPr>
              <a:xfrm>
                <a:off x="2780780"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defTabSz="685800">
                  <a:defRPr/>
                </a:pPr>
                <a:endParaRPr lang="en-US" sz="1350" kern="0">
                  <a:solidFill>
                    <a:srgbClr val="505050"/>
                  </a:solidFill>
                </a:endParaRPr>
              </a:p>
            </p:txBody>
          </p:sp>
        </p:grpSp>
      </p:grpSp>
      <p:sp>
        <p:nvSpPr>
          <p:cNvPr id="4" name="Text Placeholder 3">
            <a:extLst>
              <a:ext uri="{FF2B5EF4-FFF2-40B4-BE49-F238E27FC236}">
                <a16:creationId xmlns:a16="http://schemas.microsoft.com/office/drawing/2014/main" id="{C4B53A4A-ED5E-41AC-AB83-37629EF59A88}"/>
              </a:ext>
            </a:extLst>
          </p:cNvPr>
          <p:cNvSpPr>
            <a:spLocks noGrp="1"/>
          </p:cNvSpPr>
          <p:nvPr>
            <p:ph type="body" sz="quarter" idx="17"/>
          </p:nvPr>
        </p:nvSpPr>
        <p:spPr/>
        <p:txBody>
          <a:bodyPr/>
          <a:lstStyle/>
          <a:p>
            <a:pPr>
              <a:lnSpc>
                <a:spcPct val="100000"/>
              </a:lnSpc>
              <a:spcBef>
                <a:spcPts val="0"/>
              </a:spcBef>
            </a:pPr>
            <a:r>
              <a:rPr lang="en-US" sz="1500" dirty="0"/>
              <a:t>Preview the marketing email after it has been designed</a:t>
            </a:r>
          </a:p>
        </p:txBody>
      </p:sp>
      <p:grpSp>
        <p:nvGrpSpPr>
          <p:cNvPr id="41" name="Group 40" descr="Icon of crosshair">
            <a:extLst>
              <a:ext uri="{FF2B5EF4-FFF2-40B4-BE49-F238E27FC236}">
                <a16:creationId xmlns:a16="http://schemas.microsoft.com/office/drawing/2014/main" id="{2ABC0389-40D7-02CA-BB1C-4301A50D634E}"/>
              </a:ext>
            </a:extLst>
          </p:cNvPr>
          <p:cNvGrpSpPr/>
          <p:nvPr/>
        </p:nvGrpSpPr>
        <p:grpSpPr>
          <a:xfrm>
            <a:off x="313982" y="2990705"/>
            <a:ext cx="537855" cy="537932"/>
            <a:chOff x="418643" y="4007401"/>
            <a:chExt cx="717140" cy="717242"/>
          </a:xfrm>
        </p:grpSpPr>
        <p:grpSp>
          <p:nvGrpSpPr>
            <p:cNvPr id="42" name="Group 41">
              <a:extLst>
                <a:ext uri="{FF2B5EF4-FFF2-40B4-BE49-F238E27FC236}">
                  <a16:creationId xmlns:a16="http://schemas.microsoft.com/office/drawing/2014/main" id="{4D32C7DD-30DC-0AB3-E95B-0F1B5CBE03AA}"/>
                </a:ext>
                <a:ext uri="{C183D7F6-B498-43B3-948B-1728B52AA6E4}">
                  <adec:decorative xmlns:adec="http://schemas.microsoft.com/office/drawing/2017/decorative" val="1"/>
                </a:ext>
              </a:extLst>
            </p:cNvPr>
            <p:cNvGrpSpPr/>
            <p:nvPr/>
          </p:nvGrpSpPr>
          <p:grpSpPr>
            <a:xfrm>
              <a:off x="418643" y="4007401"/>
              <a:ext cx="717140" cy="717242"/>
              <a:chOff x="7962901" y="3032919"/>
              <a:chExt cx="981074" cy="981076"/>
            </a:xfrm>
          </p:grpSpPr>
          <p:sp>
            <p:nvSpPr>
              <p:cNvPr id="56" name="Freeform 5">
                <a:extLst>
                  <a:ext uri="{FF2B5EF4-FFF2-40B4-BE49-F238E27FC236}">
                    <a16:creationId xmlns:a16="http://schemas.microsoft.com/office/drawing/2014/main" id="{53D39785-AB98-0349-9269-A6AC1659CDB4}"/>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57" name="Freeform 6">
                <a:extLst>
                  <a:ext uri="{FF2B5EF4-FFF2-40B4-BE49-F238E27FC236}">
                    <a16:creationId xmlns:a16="http://schemas.microsoft.com/office/drawing/2014/main" id="{8085ED33-3D21-6F2D-3895-5175442C370F}"/>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68580" tIns="34290" rIns="68580" bIns="34290" numCol="1" anchor="t" anchorCtr="0" compatLnSpc="1">
                <a:prstTxWarp prst="textNoShape">
                  <a:avLst/>
                </a:prstTxWarp>
              </a:bodyPr>
              <a:lstStyle/>
              <a:p>
                <a:endParaRPr lang="en-US" sz="1298"/>
              </a:p>
            </p:txBody>
          </p:sp>
        </p:grpSp>
        <p:grpSp>
          <p:nvGrpSpPr>
            <p:cNvPr id="43" name="Group 42" descr="Icon of crosshair">
              <a:extLst>
                <a:ext uri="{FF2B5EF4-FFF2-40B4-BE49-F238E27FC236}">
                  <a16:creationId xmlns:a16="http://schemas.microsoft.com/office/drawing/2014/main" id="{B761B83D-758E-C80E-2BEE-DA98C032E66A}"/>
                </a:ext>
              </a:extLst>
            </p:cNvPr>
            <p:cNvGrpSpPr>
              <a:grpSpLocks noChangeAspect="1"/>
            </p:cNvGrpSpPr>
            <p:nvPr/>
          </p:nvGrpSpPr>
          <p:grpSpPr>
            <a:xfrm>
              <a:off x="598817" y="4187626"/>
              <a:ext cx="356792" cy="356792"/>
              <a:chOff x="2402115" y="2108508"/>
              <a:chExt cx="3002280" cy="3002280"/>
            </a:xfrm>
            <a:solidFill>
              <a:srgbClr val="3C3C41"/>
            </a:solidFill>
          </p:grpSpPr>
          <p:sp>
            <p:nvSpPr>
              <p:cNvPr id="44" name="Freeform: Shape 43">
                <a:extLst>
                  <a:ext uri="{FF2B5EF4-FFF2-40B4-BE49-F238E27FC236}">
                    <a16:creationId xmlns:a16="http://schemas.microsoft.com/office/drawing/2014/main" id="{59FA9A9A-41F4-DAAF-7C30-B6ED28FE110E}"/>
                  </a:ext>
                </a:extLst>
              </p:cNvPr>
              <p:cNvSpPr/>
              <p:nvPr/>
            </p:nvSpPr>
            <p:spPr>
              <a:xfrm>
                <a:off x="2402115" y="2108508"/>
                <a:ext cx="1409700" cy="1409701"/>
              </a:xfrm>
              <a:custGeom>
                <a:avLst/>
                <a:gdLst>
                  <a:gd name="connsiteX0" fmla="*/ 439444 w 1409700"/>
                  <a:gd name="connsiteY0" fmla="*/ 0 h 1409701"/>
                  <a:gd name="connsiteX1" fmla="*/ 1409700 w 1409700"/>
                  <a:gd name="connsiteY1" fmla="*/ 0 h 1409701"/>
                  <a:gd name="connsiteX2" fmla="*/ 1409700 w 1409700"/>
                  <a:gd name="connsiteY2" fmla="*/ 303613 h 1409701"/>
                  <a:gd name="connsiteX3" fmla="*/ 1378228 w 1409700"/>
                  <a:gd name="connsiteY3" fmla="*/ 305202 h 1409701"/>
                  <a:gd name="connsiteX4" fmla="*/ 305202 w 1409700"/>
                  <a:gd name="connsiteY4" fmla="*/ 1378228 h 1409701"/>
                  <a:gd name="connsiteX5" fmla="*/ 303613 w 1409700"/>
                  <a:gd name="connsiteY5" fmla="*/ 1409701 h 1409701"/>
                  <a:gd name="connsiteX6" fmla="*/ 0 w 1409700"/>
                  <a:gd name="connsiteY6" fmla="*/ 1409701 h 1409701"/>
                  <a:gd name="connsiteX7" fmla="*/ 0 w 1409700"/>
                  <a:gd name="connsiteY7" fmla="*/ 439444 h 1409701"/>
                  <a:gd name="connsiteX8" fmla="*/ 439444 w 1409700"/>
                  <a:gd name="connsiteY8" fmla="*/ 0 h 14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700" h="1409701">
                    <a:moveTo>
                      <a:pt x="439444" y="0"/>
                    </a:moveTo>
                    <a:lnTo>
                      <a:pt x="1409700" y="0"/>
                    </a:lnTo>
                    <a:lnTo>
                      <a:pt x="1409700" y="303613"/>
                    </a:lnTo>
                    <a:lnTo>
                      <a:pt x="1378228" y="305202"/>
                    </a:lnTo>
                    <a:cubicBezTo>
                      <a:pt x="812451" y="362659"/>
                      <a:pt x="362659" y="812451"/>
                      <a:pt x="305202" y="1378228"/>
                    </a:cubicBezTo>
                    <a:lnTo>
                      <a:pt x="303613" y="1409701"/>
                    </a:lnTo>
                    <a:lnTo>
                      <a:pt x="0" y="1409701"/>
                    </a:lnTo>
                    <a:lnTo>
                      <a:pt x="0" y="439444"/>
                    </a:lnTo>
                    <a:cubicBezTo>
                      <a:pt x="0" y="196746"/>
                      <a:pt x="196746" y="0"/>
                      <a:pt x="439444" y="0"/>
                    </a:cubicBezTo>
                    <a:close/>
                  </a:path>
                </a:pathLst>
              </a:custGeom>
              <a:solidFill>
                <a:schemeClr val="bg1">
                  <a:lumMod val="75000"/>
                </a:schemeClr>
              </a:solidFill>
              <a:ln w="1079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350" kern="0">
                  <a:solidFill>
                    <a:srgbClr val="505050"/>
                  </a:solidFill>
                  <a:latin typeface="Segoe UI"/>
                </a:endParaRPr>
              </a:p>
            </p:txBody>
          </p:sp>
          <p:sp>
            <p:nvSpPr>
              <p:cNvPr id="45" name="Freeform: Shape 44">
                <a:extLst>
                  <a:ext uri="{FF2B5EF4-FFF2-40B4-BE49-F238E27FC236}">
                    <a16:creationId xmlns:a16="http://schemas.microsoft.com/office/drawing/2014/main" id="{699A3D4B-C6C3-0D6E-7B46-6388B6C4A9E1}"/>
                  </a:ext>
                </a:extLst>
              </p:cNvPr>
              <p:cNvSpPr/>
              <p:nvPr/>
            </p:nvSpPr>
            <p:spPr>
              <a:xfrm>
                <a:off x="3994695" y="2108508"/>
                <a:ext cx="1409700" cy="1409701"/>
              </a:xfrm>
              <a:custGeom>
                <a:avLst/>
                <a:gdLst>
                  <a:gd name="connsiteX0" fmla="*/ 0 w 1409700"/>
                  <a:gd name="connsiteY0" fmla="*/ 0 h 1409701"/>
                  <a:gd name="connsiteX1" fmla="*/ 970256 w 1409700"/>
                  <a:gd name="connsiteY1" fmla="*/ 0 h 1409701"/>
                  <a:gd name="connsiteX2" fmla="*/ 1409700 w 1409700"/>
                  <a:gd name="connsiteY2" fmla="*/ 439444 h 1409701"/>
                  <a:gd name="connsiteX3" fmla="*/ 1409700 w 1409700"/>
                  <a:gd name="connsiteY3" fmla="*/ 1409701 h 1409701"/>
                  <a:gd name="connsiteX4" fmla="*/ 1106088 w 1409700"/>
                  <a:gd name="connsiteY4" fmla="*/ 1409701 h 1409701"/>
                  <a:gd name="connsiteX5" fmla="*/ 1104498 w 1409700"/>
                  <a:gd name="connsiteY5" fmla="*/ 1378228 h 1409701"/>
                  <a:gd name="connsiteX6" fmla="*/ 31472 w 1409700"/>
                  <a:gd name="connsiteY6" fmla="*/ 305202 h 1409701"/>
                  <a:gd name="connsiteX7" fmla="*/ 0 w 1409700"/>
                  <a:gd name="connsiteY7" fmla="*/ 303613 h 1409701"/>
                  <a:gd name="connsiteX8" fmla="*/ 0 w 1409700"/>
                  <a:gd name="connsiteY8" fmla="*/ 0 h 14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700" h="1409701">
                    <a:moveTo>
                      <a:pt x="0" y="0"/>
                    </a:moveTo>
                    <a:lnTo>
                      <a:pt x="970256" y="0"/>
                    </a:lnTo>
                    <a:cubicBezTo>
                      <a:pt x="1212954" y="0"/>
                      <a:pt x="1409700" y="196746"/>
                      <a:pt x="1409700" y="439444"/>
                    </a:cubicBezTo>
                    <a:lnTo>
                      <a:pt x="1409700" y="1409701"/>
                    </a:lnTo>
                    <a:lnTo>
                      <a:pt x="1106088" y="1409701"/>
                    </a:lnTo>
                    <a:lnTo>
                      <a:pt x="1104498" y="1378228"/>
                    </a:lnTo>
                    <a:cubicBezTo>
                      <a:pt x="1047041" y="812451"/>
                      <a:pt x="597249" y="362659"/>
                      <a:pt x="31472" y="305202"/>
                    </a:cubicBezTo>
                    <a:lnTo>
                      <a:pt x="0" y="303613"/>
                    </a:lnTo>
                    <a:lnTo>
                      <a:pt x="0" y="0"/>
                    </a:lnTo>
                    <a:close/>
                  </a:path>
                </a:pathLst>
              </a:custGeom>
              <a:solidFill>
                <a:schemeClr val="bg1">
                  <a:lumMod val="75000"/>
                </a:schemeClr>
              </a:solidFill>
              <a:ln w="1079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350" kern="0">
                  <a:solidFill>
                    <a:srgbClr val="505050"/>
                  </a:solidFill>
                  <a:latin typeface="Segoe UI"/>
                </a:endParaRPr>
              </a:p>
            </p:txBody>
          </p:sp>
          <p:sp>
            <p:nvSpPr>
              <p:cNvPr id="46" name="Freeform: Shape 45">
                <a:extLst>
                  <a:ext uri="{FF2B5EF4-FFF2-40B4-BE49-F238E27FC236}">
                    <a16:creationId xmlns:a16="http://schemas.microsoft.com/office/drawing/2014/main" id="{1E1EE251-83D2-CACB-C7E9-A7BC7E87D8F6}"/>
                  </a:ext>
                </a:extLst>
              </p:cNvPr>
              <p:cNvSpPr/>
              <p:nvPr/>
            </p:nvSpPr>
            <p:spPr>
              <a:xfrm>
                <a:off x="2885401" y="2591793"/>
                <a:ext cx="926415" cy="926416"/>
              </a:xfrm>
              <a:custGeom>
                <a:avLst/>
                <a:gdLst>
                  <a:gd name="connsiteX0" fmla="*/ 926415 w 926415"/>
                  <a:gd name="connsiteY0" fmla="*/ 0 h 926416"/>
                  <a:gd name="connsiteX1" fmla="*/ 926415 w 926415"/>
                  <a:gd name="connsiteY1" fmla="*/ 465008 h 926416"/>
                  <a:gd name="connsiteX2" fmla="*/ 904579 w 926415"/>
                  <a:gd name="connsiteY2" fmla="*/ 467209 h 926416"/>
                  <a:gd name="connsiteX3" fmla="*/ 467209 w 926415"/>
                  <a:gd name="connsiteY3" fmla="*/ 904579 h 926416"/>
                  <a:gd name="connsiteX4" fmla="*/ 465008 w 926415"/>
                  <a:gd name="connsiteY4" fmla="*/ 926416 h 926416"/>
                  <a:gd name="connsiteX5" fmla="*/ 0 w 926415"/>
                  <a:gd name="connsiteY5" fmla="*/ 926416 h 926416"/>
                  <a:gd name="connsiteX6" fmla="*/ 662 w 926415"/>
                  <a:gd name="connsiteY6" fmla="*/ 913313 h 926416"/>
                  <a:gd name="connsiteX7" fmla="*/ 913313 w 926415"/>
                  <a:gd name="connsiteY7" fmla="*/ 662 h 926416"/>
                  <a:gd name="connsiteX8" fmla="*/ 926415 w 926415"/>
                  <a:gd name="connsiteY8" fmla="*/ 0 h 92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415" h="926416">
                    <a:moveTo>
                      <a:pt x="926415" y="0"/>
                    </a:moveTo>
                    <a:lnTo>
                      <a:pt x="926415" y="465008"/>
                    </a:lnTo>
                    <a:lnTo>
                      <a:pt x="904579" y="467209"/>
                    </a:lnTo>
                    <a:cubicBezTo>
                      <a:pt x="685045" y="512133"/>
                      <a:pt x="512133" y="685045"/>
                      <a:pt x="467209" y="904579"/>
                    </a:cubicBezTo>
                    <a:lnTo>
                      <a:pt x="465008" y="926416"/>
                    </a:lnTo>
                    <a:lnTo>
                      <a:pt x="0" y="926416"/>
                    </a:lnTo>
                    <a:lnTo>
                      <a:pt x="662" y="913313"/>
                    </a:lnTo>
                    <a:cubicBezTo>
                      <a:pt x="49532" y="432098"/>
                      <a:pt x="432098" y="49532"/>
                      <a:pt x="913313" y="662"/>
                    </a:cubicBezTo>
                    <a:lnTo>
                      <a:pt x="926415" y="0"/>
                    </a:lnTo>
                    <a:close/>
                  </a:path>
                </a:pathLst>
              </a:custGeom>
              <a:solidFill>
                <a:schemeClr val="accent4"/>
              </a:solidFill>
              <a:ln w="1079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350" kern="0">
                  <a:solidFill>
                    <a:srgbClr val="505050"/>
                  </a:solidFill>
                  <a:latin typeface="Segoe UI"/>
                </a:endParaRPr>
              </a:p>
            </p:txBody>
          </p:sp>
          <p:sp>
            <p:nvSpPr>
              <p:cNvPr id="47" name="Freeform: Shape 46">
                <a:extLst>
                  <a:ext uri="{FF2B5EF4-FFF2-40B4-BE49-F238E27FC236}">
                    <a16:creationId xmlns:a16="http://schemas.microsoft.com/office/drawing/2014/main" id="{9E79EDED-C9D4-84A6-E1D1-8CB7CAC93AF1}"/>
                  </a:ext>
                </a:extLst>
              </p:cNvPr>
              <p:cNvSpPr/>
              <p:nvPr/>
            </p:nvSpPr>
            <p:spPr>
              <a:xfrm>
                <a:off x="3994696" y="2591793"/>
                <a:ext cx="926415" cy="926416"/>
              </a:xfrm>
              <a:custGeom>
                <a:avLst/>
                <a:gdLst>
                  <a:gd name="connsiteX0" fmla="*/ 0 w 926415"/>
                  <a:gd name="connsiteY0" fmla="*/ 0 h 926416"/>
                  <a:gd name="connsiteX1" fmla="*/ 13102 w 926415"/>
                  <a:gd name="connsiteY1" fmla="*/ 662 h 926416"/>
                  <a:gd name="connsiteX2" fmla="*/ 925753 w 926415"/>
                  <a:gd name="connsiteY2" fmla="*/ 913313 h 926416"/>
                  <a:gd name="connsiteX3" fmla="*/ 926415 w 926415"/>
                  <a:gd name="connsiteY3" fmla="*/ 926416 h 926416"/>
                  <a:gd name="connsiteX4" fmla="*/ 461408 w 926415"/>
                  <a:gd name="connsiteY4" fmla="*/ 926416 h 926416"/>
                  <a:gd name="connsiteX5" fmla="*/ 459206 w 926415"/>
                  <a:gd name="connsiteY5" fmla="*/ 904579 h 926416"/>
                  <a:gd name="connsiteX6" fmla="*/ 21836 w 926415"/>
                  <a:gd name="connsiteY6" fmla="*/ 467209 h 926416"/>
                  <a:gd name="connsiteX7" fmla="*/ 0 w 926415"/>
                  <a:gd name="connsiteY7" fmla="*/ 465008 h 926416"/>
                  <a:gd name="connsiteX8" fmla="*/ 0 w 926415"/>
                  <a:gd name="connsiteY8" fmla="*/ 0 h 92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415" h="926416">
                    <a:moveTo>
                      <a:pt x="0" y="0"/>
                    </a:moveTo>
                    <a:lnTo>
                      <a:pt x="13102" y="662"/>
                    </a:lnTo>
                    <a:cubicBezTo>
                      <a:pt x="494318" y="49532"/>
                      <a:pt x="876883" y="432098"/>
                      <a:pt x="925753" y="913313"/>
                    </a:cubicBezTo>
                    <a:lnTo>
                      <a:pt x="926415" y="926416"/>
                    </a:lnTo>
                    <a:lnTo>
                      <a:pt x="461408" y="926416"/>
                    </a:lnTo>
                    <a:lnTo>
                      <a:pt x="459206" y="904579"/>
                    </a:lnTo>
                    <a:cubicBezTo>
                      <a:pt x="414283" y="685045"/>
                      <a:pt x="241370" y="512133"/>
                      <a:pt x="21836" y="467209"/>
                    </a:cubicBezTo>
                    <a:lnTo>
                      <a:pt x="0" y="465008"/>
                    </a:lnTo>
                    <a:lnTo>
                      <a:pt x="0" y="0"/>
                    </a:lnTo>
                    <a:close/>
                  </a:path>
                </a:pathLst>
              </a:custGeom>
              <a:solidFill>
                <a:schemeClr val="accent4"/>
              </a:solidFill>
              <a:ln w="1079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350" kern="0">
                  <a:solidFill>
                    <a:srgbClr val="505050"/>
                  </a:solidFill>
                  <a:latin typeface="Segoe UI"/>
                </a:endParaRPr>
              </a:p>
            </p:txBody>
          </p:sp>
          <p:sp>
            <p:nvSpPr>
              <p:cNvPr id="48" name="Freeform: Shape 47">
                <a:extLst>
                  <a:ext uri="{FF2B5EF4-FFF2-40B4-BE49-F238E27FC236}">
                    <a16:creationId xmlns:a16="http://schemas.microsoft.com/office/drawing/2014/main" id="{7E1F18D6-5D5E-5C05-AF66-BC9429163674}"/>
                  </a:ext>
                </a:extLst>
              </p:cNvPr>
              <p:cNvSpPr/>
              <p:nvPr/>
            </p:nvSpPr>
            <p:spPr>
              <a:xfrm>
                <a:off x="3494075" y="3200469"/>
                <a:ext cx="317740" cy="317741"/>
              </a:xfrm>
              <a:custGeom>
                <a:avLst/>
                <a:gdLst>
                  <a:gd name="connsiteX0" fmla="*/ 317740 w 317740"/>
                  <a:gd name="connsiteY0" fmla="*/ 0 h 317741"/>
                  <a:gd name="connsiteX1" fmla="*/ 317740 w 317740"/>
                  <a:gd name="connsiteY1" fmla="*/ 317741 h 317741"/>
                  <a:gd name="connsiteX2" fmla="*/ 0 w 317740"/>
                  <a:gd name="connsiteY2" fmla="*/ 317741 h 317741"/>
                  <a:gd name="connsiteX3" fmla="*/ 22343 w 317740"/>
                  <a:gd name="connsiteY3" fmla="*/ 245764 h 317741"/>
                  <a:gd name="connsiteX4" fmla="*/ 245764 w 317740"/>
                  <a:gd name="connsiteY4" fmla="*/ 22343 h 317741"/>
                  <a:gd name="connsiteX5" fmla="*/ 317740 w 317740"/>
                  <a:gd name="connsiteY5" fmla="*/ 0 h 317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740" h="317741">
                    <a:moveTo>
                      <a:pt x="317740" y="0"/>
                    </a:moveTo>
                    <a:lnTo>
                      <a:pt x="317740" y="317741"/>
                    </a:lnTo>
                    <a:lnTo>
                      <a:pt x="0" y="317741"/>
                    </a:lnTo>
                    <a:lnTo>
                      <a:pt x="22343" y="245764"/>
                    </a:lnTo>
                    <a:cubicBezTo>
                      <a:pt x="64832" y="145309"/>
                      <a:pt x="145309" y="64832"/>
                      <a:pt x="245764" y="22343"/>
                    </a:cubicBezTo>
                    <a:lnTo>
                      <a:pt x="317740" y="0"/>
                    </a:lnTo>
                    <a:close/>
                  </a:path>
                </a:pathLst>
              </a:custGeom>
              <a:grpFill/>
              <a:ln w="1079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350" kern="0">
                  <a:solidFill>
                    <a:srgbClr val="505050"/>
                  </a:solidFill>
                  <a:latin typeface="Segoe UI"/>
                </a:endParaRPr>
              </a:p>
            </p:txBody>
          </p:sp>
          <p:sp>
            <p:nvSpPr>
              <p:cNvPr id="49" name="Freeform: Shape 48">
                <a:extLst>
                  <a:ext uri="{FF2B5EF4-FFF2-40B4-BE49-F238E27FC236}">
                    <a16:creationId xmlns:a16="http://schemas.microsoft.com/office/drawing/2014/main" id="{6D3DBBC7-E056-CDB4-7E34-160146BE9CF0}"/>
                  </a:ext>
                </a:extLst>
              </p:cNvPr>
              <p:cNvSpPr/>
              <p:nvPr/>
            </p:nvSpPr>
            <p:spPr>
              <a:xfrm>
                <a:off x="3994695" y="3200469"/>
                <a:ext cx="317740" cy="317741"/>
              </a:xfrm>
              <a:custGeom>
                <a:avLst/>
                <a:gdLst>
                  <a:gd name="connsiteX0" fmla="*/ 0 w 317740"/>
                  <a:gd name="connsiteY0" fmla="*/ 0 h 317741"/>
                  <a:gd name="connsiteX1" fmla="*/ 71976 w 317740"/>
                  <a:gd name="connsiteY1" fmla="*/ 22343 h 317741"/>
                  <a:gd name="connsiteX2" fmla="*/ 295397 w 317740"/>
                  <a:gd name="connsiteY2" fmla="*/ 245764 h 317741"/>
                  <a:gd name="connsiteX3" fmla="*/ 317740 w 317740"/>
                  <a:gd name="connsiteY3" fmla="*/ 317741 h 317741"/>
                  <a:gd name="connsiteX4" fmla="*/ 0 w 317740"/>
                  <a:gd name="connsiteY4" fmla="*/ 317741 h 317741"/>
                  <a:gd name="connsiteX5" fmla="*/ 0 w 317740"/>
                  <a:gd name="connsiteY5" fmla="*/ 0 h 317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740" h="317741">
                    <a:moveTo>
                      <a:pt x="0" y="0"/>
                    </a:moveTo>
                    <a:lnTo>
                      <a:pt x="71976" y="22343"/>
                    </a:lnTo>
                    <a:cubicBezTo>
                      <a:pt x="172432" y="64832"/>
                      <a:pt x="252908" y="145309"/>
                      <a:pt x="295397" y="245764"/>
                    </a:cubicBezTo>
                    <a:lnTo>
                      <a:pt x="317740" y="317741"/>
                    </a:lnTo>
                    <a:lnTo>
                      <a:pt x="0" y="317741"/>
                    </a:lnTo>
                    <a:lnTo>
                      <a:pt x="0" y="0"/>
                    </a:lnTo>
                    <a:close/>
                  </a:path>
                </a:pathLst>
              </a:custGeom>
              <a:grpFill/>
              <a:ln w="1079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350" kern="0">
                  <a:solidFill>
                    <a:srgbClr val="505050"/>
                  </a:solidFill>
                  <a:latin typeface="Segoe UI"/>
                </a:endParaRPr>
              </a:p>
            </p:txBody>
          </p:sp>
          <p:sp>
            <p:nvSpPr>
              <p:cNvPr id="50" name="Freeform: Shape 49">
                <a:extLst>
                  <a:ext uri="{FF2B5EF4-FFF2-40B4-BE49-F238E27FC236}">
                    <a16:creationId xmlns:a16="http://schemas.microsoft.com/office/drawing/2014/main" id="{21C7AA5F-FD6F-7A2B-E758-03E28D9C0587}"/>
                  </a:ext>
                </a:extLst>
              </p:cNvPr>
              <p:cNvSpPr/>
              <p:nvPr/>
            </p:nvSpPr>
            <p:spPr>
              <a:xfrm>
                <a:off x="2402115" y="3701089"/>
                <a:ext cx="1409700" cy="1409699"/>
              </a:xfrm>
              <a:custGeom>
                <a:avLst/>
                <a:gdLst>
                  <a:gd name="connsiteX0" fmla="*/ 0 w 1409700"/>
                  <a:gd name="connsiteY0" fmla="*/ 0 h 1409699"/>
                  <a:gd name="connsiteX1" fmla="*/ 303613 w 1409700"/>
                  <a:gd name="connsiteY1" fmla="*/ 0 h 1409699"/>
                  <a:gd name="connsiteX2" fmla="*/ 305202 w 1409700"/>
                  <a:gd name="connsiteY2" fmla="*/ 31471 h 1409699"/>
                  <a:gd name="connsiteX3" fmla="*/ 1378228 w 1409700"/>
                  <a:gd name="connsiteY3" fmla="*/ 1104497 h 1409699"/>
                  <a:gd name="connsiteX4" fmla="*/ 1409700 w 1409700"/>
                  <a:gd name="connsiteY4" fmla="*/ 1106087 h 1409699"/>
                  <a:gd name="connsiteX5" fmla="*/ 1409700 w 1409700"/>
                  <a:gd name="connsiteY5" fmla="*/ 1409699 h 1409699"/>
                  <a:gd name="connsiteX6" fmla="*/ 439444 w 1409700"/>
                  <a:gd name="connsiteY6" fmla="*/ 1409699 h 1409699"/>
                  <a:gd name="connsiteX7" fmla="*/ 0 w 1409700"/>
                  <a:gd name="connsiteY7" fmla="*/ 970255 h 1409699"/>
                  <a:gd name="connsiteX8" fmla="*/ 0 w 1409700"/>
                  <a:gd name="connsiteY8" fmla="*/ 0 h 140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700" h="1409699">
                    <a:moveTo>
                      <a:pt x="0" y="0"/>
                    </a:moveTo>
                    <a:lnTo>
                      <a:pt x="303613" y="0"/>
                    </a:lnTo>
                    <a:lnTo>
                      <a:pt x="305202" y="31471"/>
                    </a:lnTo>
                    <a:cubicBezTo>
                      <a:pt x="362659" y="597248"/>
                      <a:pt x="812451" y="1047040"/>
                      <a:pt x="1378228" y="1104497"/>
                    </a:cubicBezTo>
                    <a:lnTo>
                      <a:pt x="1409700" y="1106087"/>
                    </a:lnTo>
                    <a:lnTo>
                      <a:pt x="1409700" y="1409699"/>
                    </a:lnTo>
                    <a:lnTo>
                      <a:pt x="439444" y="1409699"/>
                    </a:lnTo>
                    <a:cubicBezTo>
                      <a:pt x="196746" y="1409699"/>
                      <a:pt x="0" y="1212953"/>
                      <a:pt x="0" y="970255"/>
                    </a:cubicBezTo>
                    <a:lnTo>
                      <a:pt x="0" y="0"/>
                    </a:lnTo>
                    <a:close/>
                  </a:path>
                </a:pathLst>
              </a:custGeom>
              <a:solidFill>
                <a:schemeClr val="bg1">
                  <a:lumMod val="75000"/>
                </a:schemeClr>
              </a:solidFill>
              <a:ln w="1079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350" kern="0">
                  <a:solidFill>
                    <a:srgbClr val="505050"/>
                  </a:solidFill>
                  <a:latin typeface="Segoe UI"/>
                </a:endParaRPr>
              </a:p>
            </p:txBody>
          </p:sp>
          <p:sp>
            <p:nvSpPr>
              <p:cNvPr id="51" name="Freeform: Shape 50">
                <a:extLst>
                  <a:ext uri="{FF2B5EF4-FFF2-40B4-BE49-F238E27FC236}">
                    <a16:creationId xmlns:a16="http://schemas.microsoft.com/office/drawing/2014/main" id="{00568A7A-7CC2-5053-135D-20C5CF39EC62}"/>
                  </a:ext>
                </a:extLst>
              </p:cNvPr>
              <p:cNvSpPr/>
              <p:nvPr/>
            </p:nvSpPr>
            <p:spPr>
              <a:xfrm>
                <a:off x="2885401" y="3701089"/>
                <a:ext cx="926415" cy="926414"/>
              </a:xfrm>
              <a:custGeom>
                <a:avLst/>
                <a:gdLst>
                  <a:gd name="connsiteX0" fmla="*/ 0 w 926415"/>
                  <a:gd name="connsiteY0" fmla="*/ 0 h 926414"/>
                  <a:gd name="connsiteX1" fmla="*/ 465008 w 926415"/>
                  <a:gd name="connsiteY1" fmla="*/ 0 h 926414"/>
                  <a:gd name="connsiteX2" fmla="*/ 467209 w 926415"/>
                  <a:gd name="connsiteY2" fmla="*/ 21835 h 926414"/>
                  <a:gd name="connsiteX3" fmla="*/ 904579 w 926415"/>
                  <a:gd name="connsiteY3" fmla="*/ 459205 h 926414"/>
                  <a:gd name="connsiteX4" fmla="*/ 926415 w 926415"/>
                  <a:gd name="connsiteY4" fmla="*/ 461406 h 926414"/>
                  <a:gd name="connsiteX5" fmla="*/ 926415 w 926415"/>
                  <a:gd name="connsiteY5" fmla="*/ 926414 h 926414"/>
                  <a:gd name="connsiteX6" fmla="*/ 913313 w 926415"/>
                  <a:gd name="connsiteY6" fmla="*/ 925752 h 926414"/>
                  <a:gd name="connsiteX7" fmla="*/ 662 w 926415"/>
                  <a:gd name="connsiteY7" fmla="*/ 13101 h 926414"/>
                  <a:gd name="connsiteX8" fmla="*/ 0 w 926415"/>
                  <a:gd name="connsiteY8" fmla="*/ 0 h 92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415" h="926414">
                    <a:moveTo>
                      <a:pt x="0" y="0"/>
                    </a:moveTo>
                    <a:lnTo>
                      <a:pt x="465008" y="0"/>
                    </a:lnTo>
                    <a:lnTo>
                      <a:pt x="467209" y="21835"/>
                    </a:lnTo>
                    <a:cubicBezTo>
                      <a:pt x="512133" y="241369"/>
                      <a:pt x="685045" y="414282"/>
                      <a:pt x="904579" y="459205"/>
                    </a:cubicBezTo>
                    <a:lnTo>
                      <a:pt x="926415" y="461406"/>
                    </a:lnTo>
                    <a:lnTo>
                      <a:pt x="926415" y="926414"/>
                    </a:lnTo>
                    <a:lnTo>
                      <a:pt x="913313" y="925752"/>
                    </a:lnTo>
                    <a:cubicBezTo>
                      <a:pt x="432098" y="876882"/>
                      <a:pt x="49532" y="494317"/>
                      <a:pt x="662" y="13101"/>
                    </a:cubicBezTo>
                    <a:lnTo>
                      <a:pt x="0" y="0"/>
                    </a:lnTo>
                    <a:close/>
                  </a:path>
                </a:pathLst>
              </a:custGeom>
              <a:solidFill>
                <a:schemeClr val="accent4"/>
              </a:solidFill>
              <a:ln w="1079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350" kern="0">
                  <a:solidFill>
                    <a:srgbClr val="505050"/>
                  </a:solidFill>
                  <a:latin typeface="Segoe UI"/>
                </a:endParaRPr>
              </a:p>
            </p:txBody>
          </p:sp>
          <p:sp>
            <p:nvSpPr>
              <p:cNvPr id="52" name="Freeform: Shape 51">
                <a:extLst>
                  <a:ext uri="{FF2B5EF4-FFF2-40B4-BE49-F238E27FC236}">
                    <a16:creationId xmlns:a16="http://schemas.microsoft.com/office/drawing/2014/main" id="{B8229AF0-B933-8806-0DA0-FB9707A6CA67}"/>
                  </a:ext>
                </a:extLst>
              </p:cNvPr>
              <p:cNvSpPr/>
              <p:nvPr/>
            </p:nvSpPr>
            <p:spPr>
              <a:xfrm>
                <a:off x="3494077" y="3701090"/>
                <a:ext cx="317739" cy="317739"/>
              </a:xfrm>
              <a:custGeom>
                <a:avLst/>
                <a:gdLst>
                  <a:gd name="connsiteX0" fmla="*/ 0 w 317739"/>
                  <a:gd name="connsiteY0" fmla="*/ 0 h 317739"/>
                  <a:gd name="connsiteX1" fmla="*/ 317739 w 317739"/>
                  <a:gd name="connsiteY1" fmla="*/ 0 h 317739"/>
                  <a:gd name="connsiteX2" fmla="*/ 317739 w 317739"/>
                  <a:gd name="connsiteY2" fmla="*/ 317739 h 317739"/>
                  <a:gd name="connsiteX3" fmla="*/ 245763 w 317739"/>
                  <a:gd name="connsiteY3" fmla="*/ 295396 h 317739"/>
                  <a:gd name="connsiteX4" fmla="*/ 22342 w 317739"/>
                  <a:gd name="connsiteY4" fmla="*/ 71975 h 317739"/>
                  <a:gd name="connsiteX5" fmla="*/ 0 w 317739"/>
                  <a:gd name="connsiteY5" fmla="*/ 0 h 3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739" h="317739">
                    <a:moveTo>
                      <a:pt x="0" y="0"/>
                    </a:moveTo>
                    <a:lnTo>
                      <a:pt x="317739" y="0"/>
                    </a:lnTo>
                    <a:lnTo>
                      <a:pt x="317739" y="317739"/>
                    </a:lnTo>
                    <a:lnTo>
                      <a:pt x="245763" y="295396"/>
                    </a:lnTo>
                    <a:cubicBezTo>
                      <a:pt x="145308" y="252907"/>
                      <a:pt x="64831" y="172431"/>
                      <a:pt x="22342" y="71975"/>
                    </a:cubicBezTo>
                    <a:lnTo>
                      <a:pt x="0" y="0"/>
                    </a:lnTo>
                    <a:close/>
                  </a:path>
                </a:pathLst>
              </a:custGeom>
              <a:grpFill/>
              <a:ln w="1079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350" kern="0">
                  <a:solidFill>
                    <a:srgbClr val="505050"/>
                  </a:solidFill>
                  <a:latin typeface="Segoe UI"/>
                </a:endParaRPr>
              </a:p>
            </p:txBody>
          </p:sp>
          <p:sp>
            <p:nvSpPr>
              <p:cNvPr id="53" name="Freeform: Shape 52">
                <a:extLst>
                  <a:ext uri="{FF2B5EF4-FFF2-40B4-BE49-F238E27FC236}">
                    <a16:creationId xmlns:a16="http://schemas.microsoft.com/office/drawing/2014/main" id="{DCC5D2BD-9B52-3FD8-A040-9729BCC00B7B}"/>
                  </a:ext>
                </a:extLst>
              </p:cNvPr>
              <p:cNvSpPr/>
              <p:nvPr/>
            </p:nvSpPr>
            <p:spPr>
              <a:xfrm>
                <a:off x="3994695" y="3701090"/>
                <a:ext cx="317740" cy="317739"/>
              </a:xfrm>
              <a:custGeom>
                <a:avLst/>
                <a:gdLst>
                  <a:gd name="connsiteX0" fmla="*/ 0 w 317740"/>
                  <a:gd name="connsiteY0" fmla="*/ 0 h 317739"/>
                  <a:gd name="connsiteX1" fmla="*/ 317740 w 317740"/>
                  <a:gd name="connsiteY1" fmla="*/ 0 h 317739"/>
                  <a:gd name="connsiteX2" fmla="*/ 295397 w 317740"/>
                  <a:gd name="connsiteY2" fmla="*/ 71975 h 317739"/>
                  <a:gd name="connsiteX3" fmla="*/ 71976 w 317740"/>
                  <a:gd name="connsiteY3" fmla="*/ 295396 h 317739"/>
                  <a:gd name="connsiteX4" fmla="*/ 0 w 317740"/>
                  <a:gd name="connsiteY4" fmla="*/ 317739 h 317739"/>
                  <a:gd name="connsiteX5" fmla="*/ 0 w 317740"/>
                  <a:gd name="connsiteY5" fmla="*/ 0 h 3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740" h="317739">
                    <a:moveTo>
                      <a:pt x="0" y="0"/>
                    </a:moveTo>
                    <a:lnTo>
                      <a:pt x="317740" y="0"/>
                    </a:lnTo>
                    <a:lnTo>
                      <a:pt x="295397" y="71975"/>
                    </a:lnTo>
                    <a:cubicBezTo>
                      <a:pt x="252908" y="172431"/>
                      <a:pt x="172432" y="252907"/>
                      <a:pt x="71976" y="295396"/>
                    </a:cubicBezTo>
                    <a:lnTo>
                      <a:pt x="0" y="317739"/>
                    </a:lnTo>
                    <a:lnTo>
                      <a:pt x="0" y="0"/>
                    </a:lnTo>
                    <a:close/>
                  </a:path>
                </a:pathLst>
              </a:custGeom>
              <a:grpFill/>
              <a:ln w="1079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350" kern="0">
                  <a:solidFill>
                    <a:srgbClr val="505050"/>
                  </a:solidFill>
                  <a:latin typeface="Segoe UI"/>
                </a:endParaRPr>
              </a:p>
            </p:txBody>
          </p:sp>
          <p:sp>
            <p:nvSpPr>
              <p:cNvPr id="54" name="Freeform: Shape 53">
                <a:extLst>
                  <a:ext uri="{FF2B5EF4-FFF2-40B4-BE49-F238E27FC236}">
                    <a16:creationId xmlns:a16="http://schemas.microsoft.com/office/drawing/2014/main" id="{E3DE655F-D059-71BF-7FA5-5E1F6D1FB2B7}"/>
                  </a:ext>
                </a:extLst>
              </p:cNvPr>
              <p:cNvSpPr/>
              <p:nvPr/>
            </p:nvSpPr>
            <p:spPr>
              <a:xfrm>
                <a:off x="3994696" y="3701089"/>
                <a:ext cx="926415" cy="926414"/>
              </a:xfrm>
              <a:custGeom>
                <a:avLst/>
                <a:gdLst>
                  <a:gd name="connsiteX0" fmla="*/ 461407 w 926415"/>
                  <a:gd name="connsiteY0" fmla="*/ 0 h 926414"/>
                  <a:gd name="connsiteX1" fmla="*/ 926415 w 926415"/>
                  <a:gd name="connsiteY1" fmla="*/ 0 h 926414"/>
                  <a:gd name="connsiteX2" fmla="*/ 925753 w 926415"/>
                  <a:gd name="connsiteY2" fmla="*/ 13101 h 926414"/>
                  <a:gd name="connsiteX3" fmla="*/ 13102 w 926415"/>
                  <a:gd name="connsiteY3" fmla="*/ 925752 h 926414"/>
                  <a:gd name="connsiteX4" fmla="*/ 0 w 926415"/>
                  <a:gd name="connsiteY4" fmla="*/ 926414 h 926414"/>
                  <a:gd name="connsiteX5" fmla="*/ 0 w 926415"/>
                  <a:gd name="connsiteY5" fmla="*/ 461406 h 926414"/>
                  <a:gd name="connsiteX6" fmla="*/ 21836 w 926415"/>
                  <a:gd name="connsiteY6" fmla="*/ 459205 h 926414"/>
                  <a:gd name="connsiteX7" fmla="*/ 459206 w 926415"/>
                  <a:gd name="connsiteY7" fmla="*/ 21835 h 926414"/>
                  <a:gd name="connsiteX8" fmla="*/ 461407 w 926415"/>
                  <a:gd name="connsiteY8" fmla="*/ 0 h 92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415" h="926414">
                    <a:moveTo>
                      <a:pt x="461407" y="0"/>
                    </a:moveTo>
                    <a:lnTo>
                      <a:pt x="926415" y="0"/>
                    </a:lnTo>
                    <a:lnTo>
                      <a:pt x="925753" y="13101"/>
                    </a:lnTo>
                    <a:cubicBezTo>
                      <a:pt x="876883" y="494317"/>
                      <a:pt x="494318" y="876882"/>
                      <a:pt x="13102" y="925752"/>
                    </a:cubicBezTo>
                    <a:lnTo>
                      <a:pt x="0" y="926414"/>
                    </a:lnTo>
                    <a:lnTo>
                      <a:pt x="0" y="461406"/>
                    </a:lnTo>
                    <a:lnTo>
                      <a:pt x="21836" y="459205"/>
                    </a:lnTo>
                    <a:cubicBezTo>
                      <a:pt x="241370" y="414282"/>
                      <a:pt x="414283" y="241369"/>
                      <a:pt x="459206" y="21835"/>
                    </a:cubicBezTo>
                    <a:lnTo>
                      <a:pt x="461407" y="0"/>
                    </a:lnTo>
                    <a:close/>
                  </a:path>
                </a:pathLst>
              </a:custGeom>
              <a:solidFill>
                <a:schemeClr val="accent4"/>
              </a:solidFill>
              <a:ln w="1079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350" kern="0">
                  <a:solidFill>
                    <a:srgbClr val="505050"/>
                  </a:solidFill>
                  <a:latin typeface="Segoe UI"/>
                </a:endParaRPr>
              </a:p>
            </p:txBody>
          </p:sp>
          <p:sp>
            <p:nvSpPr>
              <p:cNvPr id="55" name="Freeform: Shape 54">
                <a:extLst>
                  <a:ext uri="{FF2B5EF4-FFF2-40B4-BE49-F238E27FC236}">
                    <a16:creationId xmlns:a16="http://schemas.microsoft.com/office/drawing/2014/main" id="{E4F89076-2531-DB1A-C556-489A685DB67D}"/>
                  </a:ext>
                </a:extLst>
              </p:cNvPr>
              <p:cNvSpPr/>
              <p:nvPr/>
            </p:nvSpPr>
            <p:spPr>
              <a:xfrm>
                <a:off x="3994695" y="3701089"/>
                <a:ext cx="1409700" cy="1409699"/>
              </a:xfrm>
              <a:custGeom>
                <a:avLst/>
                <a:gdLst>
                  <a:gd name="connsiteX0" fmla="*/ 1106088 w 1409700"/>
                  <a:gd name="connsiteY0" fmla="*/ 0 h 1409699"/>
                  <a:gd name="connsiteX1" fmla="*/ 1409700 w 1409700"/>
                  <a:gd name="connsiteY1" fmla="*/ 0 h 1409699"/>
                  <a:gd name="connsiteX2" fmla="*/ 1409700 w 1409700"/>
                  <a:gd name="connsiteY2" fmla="*/ 970255 h 1409699"/>
                  <a:gd name="connsiteX3" fmla="*/ 970256 w 1409700"/>
                  <a:gd name="connsiteY3" fmla="*/ 1409699 h 1409699"/>
                  <a:gd name="connsiteX4" fmla="*/ 0 w 1409700"/>
                  <a:gd name="connsiteY4" fmla="*/ 1409699 h 1409699"/>
                  <a:gd name="connsiteX5" fmla="*/ 0 w 1409700"/>
                  <a:gd name="connsiteY5" fmla="*/ 1106087 h 1409699"/>
                  <a:gd name="connsiteX6" fmla="*/ 31472 w 1409700"/>
                  <a:gd name="connsiteY6" fmla="*/ 1104497 h 1409699"/>
                  <a:gd name="connsiteX7" fmla="*/ 1104498 w 1409700"/>
                  <a:gd name="connsiteY7" fmla="*/ 31471 h 1409699"/>
                  <a:gd name="connsiteX8" fmla="*/ 1106088 w 1409700"/>
                  <a:gd name="connsiteY8" fmla="*/ 0 h 140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9700" h="1409699">
                    <a:moveTo>
                      <a:pt x="1106088" y="0"/>
                    </a:moveTo>
                    <a:lnTo>
                      <a:pt x="1409700" y="0"/>
                    </a:lnTo>
                    <a:lnTo>
                      <a:pt x="1409700" y="970255"/>
                    </a:lnTo>
                    <a:cubicBezTo>
                      <a:pt x="1409700" y="1212953"/>
                      <a:pt x="1212954" y="1409699"/>
                      <a:pt x="970256" y="1409699"/>
                    </a:cubicBezTo>
                    <a:lnTo>
                      <a:pt x="0" y="1409699"/>
                    </a:lnTo>
                    <a:lnTo>
                      <a:pt x="0" y="1106087"/>
                    </a:lnTo>
                    <a:lnTo>
                      <a:pt x="31472" y="1104497"/>
                    </a:lnTo>
                    <a:cubicBezTo>
                      <a:pt x="597249" y="1047040"/>
                      <a:pt x="1047041" y="597248"/>
                      <a:pt x="1104498" y="31471"/>
                    </a:cubicBezTo>
                    <a:lnTo>
                      <a:pt x="1106088" y="0"/>
                    </a:lnTo>
                    <a:close/>
                  </a:path>
                </a:pathLst>
              </a:custGeom>
              <a:solidFill>
                <a:schemeClr val="bg1">
                  <a:lumMod val="75000"/>
                </a:schemeClr>
              </a:solidFill>
              <a:ln w="1079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en-US" sz="1350" kern="0">
                  <a:solidFill>
                    <a:srgbClr val="505050"/>
                  </a:solidFill>
                  <a:latin typeface="Segoe UI"/>
                </a:endParaRPr>
              </a:p>
            </p:txBody>
          </p:sp>
        </p:grpSp>
      </p:grpSp>
      <p:sp>
        <p:nvSpPr>
          <p:cNvPr id="5" name="Text Placeholder 4">
            <a:extLst>
              <a:ext uri="{FF2B5EF4-FFF2-40B4-BE49-F238E27FC236}">
                <a16:creationId xmlns:a16="http://schemas.microsoft.com/office/drawing/2014/main" id="{917F1019-9127-88B9-5A1B-11D7D448D486}"/>
              </a:ext>
            </a:extLst>
          </p:cNvPr>
          <p:cNvSpPr>
            <a:spLocks noGrp="1"/>
          </p:cNvSpPr>
          <p:nvPr>
            <p:ph type="body" sz="quarter" idx="19"/>
          </p:nvPr>
        </p:nvSpPr>
        <p:spPr/>
        <p:txBody>
          <a:bodyPr/>
          <a:lstStyle/>
          <a:p>
            <a:pPr>
              <a:lnSpc>
                <a:spcPct val="100000"/>
              </a:lnSpc>
              <a:spcBef>
                <a:spcPts val="0"/>
              </a:spcBef>
            </a:pPr>
            <a:r>
              <a:rPr lang="en-US" sz="1500" dirty="0"/>
              <a:t>Review and update the additional settings on the Summary tab</a:t>
            </a:r>
          </a:p>
        </p:txBody>
      </p:sp>
      <p:grpSp>
        <p:nvGrpSpPr>
          <p:cNvPr id="58" name="Group 57" descr="Icon of document with check list">
            <a:extLst>
              <a:ext uri="{FF2B5EF4-FFF2-40B4-BE49-F238E27FC236}">
                <a16:creationId xmlns:a16="http://schemas.microsoft.com/office/drawing/2014/main" id="{1C6D67A7-7BE8-D704-C810-3C472C5D770B}"/>
              </a:ext>
            </a:extLst>
          </p:cNvPr>
          <p:cNvGrpSpPr/>
          <p:nvPr/>
        </p:nvGrpSpPr>
        <p:grpSpPr>
          <a:xfrm>
            <a:off x="313982" y="3632005"/>
            <a:ext cx="537855" cy="537932"/>
            <a:chOff x="418643" y="4853834"/>
            <a:chExt cx="717140" cy="717242"/>
          </a:xfrm>
        </p:grpSpPr>
        <p:grpSp>
          <p:nvGrpSpPr>
            <p:cNvPr id="59" name="Group 58">
              <a:extLst>
                <a:ext uri="{FF2B5EF4-FFF2-40B4-BE49-F238E27FC236}">
                  <a16:creationId xmlns:a16="http://schemas.microsoft.com/office/drawing/2014/main" id="{86AA2F18-23A0-22E6-5CA4-CCD301474AD3}"/>
                </a:ext>
                <a:ext uri="{C183D7F6-B498-43B3-948B-1728B52AA6E4}">
                  <adec:decorative xmlns:adec="http://schemas.microsoft.com/office/drawing/2017/decorative" val="1"/>
                </a:ext>
              </a:extLst>
            </p:cNvPr>
            <p:cNvGrpSpPr/>
            <p:nvPr/>
          </p:nvGrpSpPr>
          <p:grpSpPr>
            <a:xfrm>
              <a:off x="418643" y="4853834"/>
              <a:ext cx="717140" cy="717242"/>
              <a:chOff x="7962901" y="3032919"/>
              <a:chExt cx="981074" cy="981076"/>
            </a:xfrm>
          </p:grpSpPr>
          <p:sp>
            <p:nvSpPr>
              <p:cNvPr id="71" name="Freeform 5">
                <a:extLst>
                  <a:ext uri="{FF2B5EF4-FFF2-40B4-BE49-F238E27FC236}">
                    <a16:creationId xmlns:a16="http://schemas.microsoft.com/office/drawing/2014/main" id="{BD2EF73A-CADC-D3D7-A378-206C31ED4BAC}"/>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72" name="Freeform 6">
                <a:extLst>
                  <a:ext uri="{FF2B5EF4-FFF2-40B4-BE49-F238E27FC236}">
                    <a16:creationId xmlns:a16="http://schemas.microsoft.com/office/drawing/2014/main" id="{BA58FDCA-AF61-E3C4-E577-62AC520E7FB9}"/>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68580" tIns="34290" rIns="68580" bIns="34290" numCol="1" anchor="t" anchorCtr="0" compatLnSpc="1">
                <a:prstTxWarp prst="textNoShape">
                  <a:avLst/>
                </a:prstTxWarp>
              </a:bodyPr>
              <a:lstStyle/>
              <a:p>
                <a:endParaRPr lang="en-US" sz="1298"/>
              </a:p>
            </p:txBody>
          </p:sp>
        </p:grpSp>
        <p:grpSp>
          <p:nvGrpSpPr>
            <p:cNvPr id="60" name="Group 59" descr="Icon of document with check list">
              <a:extLst>
                <a:ext uri="{FF2B5EF4-FFF2-40B4-BE49-F238E27FC236}">
                  <a16:creationId xmlns:a16="http://schemas.microsoft.com/office/drawing/2014/main" id="{97931C5D-89F3-156D-EF7B-30680BC2D3D3}"/>
                </a:ext>
              </a:extLst>
            </p:cNvPr>
            <p:cNvGrpSpPr>
              <a:grpSpLocks noChangeAspect="1"/>
            </p:cNvGrpSpPr>
            <p:nvPr/>
          </p:nvGrpSpPr>
          <p:grpSpPr>
            <a:xfrm>
              <a:off x="644013" y="5035533"/>
              <a:ext cx="266400" cy="353844"/>
              <a:chOff x="9068462" y="4294986"/>
              <a:chExt cx="345641" cy="459094"/>
            </a:xfrm>
          </p:grpSpPr>
          <p:sp>
            <p:nvSpPr>
              <p:cNvPr id="61" name="Freeform: Shape 60">
                <a:extLst>
                  <a:ext uri="{FF2B5EF4-FFF2-40B4-BE49-F238E27FC236}">
                    <a16:creationId xmlns:a16="http://schemas.microsoft.com/office/drawing/2014/main" id="{EAC69BD8-A0B2-793F-8A6C-509AF3BCB39F}"/>
                  </a:ext>
                </a:extLst>
              </p:cNvPr>
              <p:cNvSpPr/>
              <p:nvPr/>
            </p:nvSpPr>
            <p:spPr>
              <a:xfrm>
                <a:off x="9068462" y="4294986"/>
                <a:ext cx="345640" cy="459094"/>
              </a:xfrm>
              <a:custGeom>
                <a:avLst/>
                <a:gdLst>
                  <a:gd name="connsiteX0" fmla="*/ 0 w 551833"/>
                  <a:gd name="connsiteY0" fmla="*/ 0 h 732972"/>
                  <a:gd name="connsiteX1" fmla="*/ 322241 w 551833"/>
                  <a:gd name="connsiteY1" fmla="*/ 0 h 732972"/>
                  <a:gd name="connsiteX2" fmla="*/ 322241 w 551833"/>
                  <a:gd name="connsiteY2" fmla="*/ 231465 h 732972"/>
                  <a:gd name="connsiteX3" fmla="*/ 551833 w 551833"/>
                  <a:gd name="connsiteY3" fmla="*/ 231465 h 732972"/>
                  <a:gd name="connsiteX4" fmla="*/ 551833 w 551833"/>
                  <a:gd name="connsiteY4" fmla="*/ 732972 h 732972"/>
                  <a:gd name="connsiteX5" fmla="*/ 0 w 551833"/>
                  <a:gd name="connsiteY5" fmla="*/ 732972 h 732972"/>
                  <a:gd name="connsiteX6" fmla="*/ 0 w 551833"/>
                  <a:gd name="connsiteY6" fmla="*/ 0 h 73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833" h="732972">
                    <a:moveTo>
                      <a:pt x="0" y="0"/>
                    </a:moveTo>
                    <a:lnTo>
                      <a:pt x="322241" y="0"/>
                    </a:lnTo>
                    <a:lnTo>
                      <a:pt x="322241" y="231465"/>
                    </a:lnTo>
                    <a:lnTo>
                      <a:pt x="551833" y="231465"/>
                    </a:lnTo>
                    <a:lnTo>
                      <a:pt x="551833" y="732972"/>
                    </a:lnTo>
                    <a:lnTo>
                      <a:pt x="0" y="732972"/>
                    </a:lnTo>
                    <a:lnTo>
                      <a:pt x="0" y="0"/>
                    </a:lnTo>
                    <a:close/>
                  </a:path>
                </a:pathLst>
              </a:custGeom>
              <a:solidFill>
                <a:schemeClr val="bg1">
                  <a:lumMod val="75000"/>
                </a:schemeClr>
              </a:solidFill>
              <a:ln w="13097" cap="flat">
                <a:noFill/>
                <a:prstDash val="solid"/>
                <a:miter/>
              </a:ln>
            </p:spPr>
            <p:txBody>
              <a:bodyPr wrap="square" rtlCol="0" anchor="ctr">
                <a:noAutofit/>
              </a:bodyPr>
              <a:lstStyle/>
              <a:p>
                <a:pPr defTabSz="685800">
                  <a:defRPr/>
                </a:pPr>
                <a:endParaRPr lang="en-IN" sz="1350" kern="0">
                  <a:solidFill>
                    <a:srgbClr val="505050"/>
                  </a:solidFill>
                </a:endParaRPr>
              </a:p>
            </p:txBody>
          </p:sp>
          <p:sp>
            <p:nvSpPr>
              <p:cNvPr id="62" name="Freeform: Shape 61">
                <a:extLst>
                  <a:ext uri="{FF2B5EF4-FFF2-40B4-BE49-F238E27FC236}">
                    <a16:creationId xmlns:a16="http://schemas.microsoft.com/office/drawing/2014/main" id="{B6DEB5EB-AE50-DC61-5171-3AFA458267A9}"/>
                  </a:ext>
                </a:extLst>
              </p:cNvPr>
              <p:cNvSpPr/>
              <p:nvPr/>
            </p:nvSpPr>
            <p:spPr>
              <a:xfrm>
                <a:off x="9298049" y="4294986"/>
                <a:ext cx="116054" cy="111149"/>
              </a:xfrm>
              <a:custGeom>
                <a:avLst/>
                <a:gdLst>
                  <a:gd name="connsiteX0" fmla="*/ 0 w 185287"/>
                  <a:gd name="connsiteY0" fmla="*/ 0 h 177456"/>
                  <a:gd name="connsiteX1" fmla="*/ 185287 w 185287"/>
                  <a:gd name="connsiteY1" fmla="*/ 177456 h 177456"/>
                  <a:gd name="connsiteX2" fmla="*/ 0 w 185287"/>
                  <a:gd name="connsiteY2" fmla="*/ 177456 h 177456"/>
                  <a:gd name="connsiteX3" fmla="*/ 0 w 185287"/>
                  <a:gd name="connsiteY3" fmla="*/ 0 h 177456"/>
                </a:gdLst>
                <a:ahLst/>
                <a:cxnLst>
                  <a:cxn ang="0">
                    <a:pos x="connsiteX0" y="connsiteY0"/>
                  </a:cxn>
                  <a:cxn ang="0">
                    <a:pos x="connsiteX1" y="connsiteY1"/>
                  </a:cxn>
                  <a:cxn ang="0">
                    <a:pos x="connsiteX2" y="connsiteY2"/>
                  </a:cxn>
                  <a:cxn ang="0">
                    <a:pos x="connsiteX3" y="connsiteY3"/>
                  </a:cxn>
                </a:cxnLst>
                <a:rect l="l" t="t" r="r" b="b"/>
                <a:pathLst>
                  <a:path w="185287" h="177456">
                    <a:moveTo>
                      <a:pt x="0" y="0"/>
                    </a:moveTo>
                    <a:lnTo>
                      <a:pt x="185287" y="177456"/>
                    </a:lnTo>
                    <a:lnTo>
                      <a:pt x="0" y="177456"/>
                    </a:lnTo>
                    <a:lnTo>
                      <a:pt x="0" y="0"/>
                    </a:lnTo>
                    <a:close/>
                  </a:path>
                </a:pathLst>
              </a:custGeom>
              <a:solidFill>
                <a:srgbClr val="3C3C41"/>
              </a:solidFill>
              <a:ln w="13097" cap="flat">
                <a:noFill/>
                <a:prstDash val="solid"/>
                <a:miter/>
              </a:ln>
            </p:spPr>
            <p:txBody>
              <a:bodyPr wrap="square" rtlCol="0" anchor="ctr">
                <a:noAutofit/>
              </a:bodyPr>
              <a:lstStyle/>
              <a:p>
                <a:pPr defTabSz="685800">
                  <a:defRPr/>
                </a:pPr>
                <a:endParaRPr lang="en-IN" sz="1350" kern="0">
                  <a:solidFill>
                    <a:srgbClr val="505050"/>
                  </a:solidFill>
                </a:endParaRPr>
              </a:p>
            </p:txBody>
          </p:sp>
          <p:sp>
            <p:nvSpPr>
              <p:cNvPr id="63" name="Freeform: Shape 62">
                <a:extLst>
                  <a:ext uri="{FF2B5EF4-FFF2-40B4-BE49-F238E27FC236}">
                    <a16:creationId xmlns:a16="http://schemas.microsoft.com/office/drawing/2014/main" id="{E5025FC2-B82C-1911-4436-FE8220CE1714}"/>
                  </a:ext>
                </a:extLst>
              </p:cNvPr>
              <p:cNvSpPr/>
              <p:nvPr/>
            </p:nvSpPr>
            <p:spPr>
              <a:xfrm>
                <a:off x="9090763" y="4446564"/>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38815 h 97040"/>
                  <a:gd name="connsiteX4" fmla="*/ 23858 w 130134"/>
                  <a:gd name="connsiteY4" fmla="*/ 19408 h 97040"/>
                  <a:gd name="connsiteX5" fmla="*/ 52053 w 130134"/>
                  <a:gd name="connsiteY5" fmla="*/ 49596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38815"/>
                    </a:lnTo>
                    <a:lnTo>
                      <a:pt x="23858" y="19408"/>
                    </a:lnTo>
                    <a:lnTo>
                      <a:pt x="52053" y="49596"/>
                    </a:lnTo>
                    <a:lnTo>
                      <a:pt x="108444" y="0"/>
                    </a:lnTo>
                    <a:close/>
                  </a:path>
                </a:pathLst>
              </a:custGeom>
              <a:solidFill>
                <a:schemeClr val="accent4"/>
              </a:solidFill>
              <a:ln w="9525" cap="flat">
                <a:noFill/>
                <a:prstDash val="solid"/>
                <a:miter/>
              </a:ln>
            </p:spPr>
            <p:txBody>
              <a:bodyPr wrap="square" rtlCol="0" anchor="ctr">
                <a:noAutofit/>
              </a:bodyPr>
              <a:lstStyle/>
              <a:p>
                <a:pPr defTabSz="685800">
                  <a:defRPr/>
                </a:pPr>
                <a:endParaRPr lang="en-US" sz="1350" kern="0">
                  <a:solidFill>
                    <a:srgbClr val="505050"/>
                  </a:solidFill>
                </a:endParaRPr>
              </a:p>
            </p:txBody>
          </p:sp>
          <p:sp>
            <p:nvSpPr>
              <p:cNvPr id="64" name="Freeform: Shape 63">
                <a:extLst>
                  <a:ext uri="{FF2B5EF4-FFF2-40B4-BE49-F238E27FC236}">
                    <a16:creationId xmlns:a16="http://schemas.microsoft.com/office/drawing/2014/main" id="{0EA794A1-3728-1804-D5BD-0596823E34C1}"/>
                  </a:ext>
                </a:extLst>
              </p:cNvPr>
              <p:cNvSpPr/>
              <p:nvPr/>
            </p:nvSpPr>
            <p:spPr>
              <a:xfrm>
                <a:off x="9199440" y="4457367"/>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4"/>
              </a:solidFill>
              <a:ln w="9525" cap="flat">
                <a:noFill/>
                <a:prstDash val="solid"/>
                <a:miter/>
              </a:ln>
            </p:spPr>
            <p:txBody>
              <a:bodyPr wrap="square" rtlCol="0" anchor="ctr">
                <a:noAutofit/>
              </a:bodyPr>
              <a:lstStyle/>
              <a:p>
                <a:pPr defTabSz="685800">
                  <a:defRPr/>
                </a:pPr>
                <a:endParaRPr lang="en-US" sz="1350" kern="0">
                  <a:solidFill>
                    <a:srgbClr val="505050"/>
                  </a:solidFill>
                </a:endParaRPr>
              </a:p>
            </p:txBody>
          </p:sp>
          <p:sp>
            <p:nvSpPr>
              <p:cNvPr id="65" name="Freeform: Shape 64">
                <a:extLst>
                  <a:ext uri="{FF2B5EF4-FFF2-40B4-BE49-F238E27FC236}">
                    <a16:creationId xmlns:a16="http://schemas.microsoft.com/office/drawing/2014/main" id="{3B0B2A5C-EFAA-FC8D-5E67-C3E284AC9509}"/>
                  </a:ext>
                </a:extLst>
              </p:cNvPr>
              <p:cNvSpPr/>
              <p:nvPr/>
            </p:nvSpPr>
            <p:spPr>
              <a:xfrm>
                <a:off x="9090763" y="4518152"/>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40973 h 97040"/>
                  <a:gd name="connsiteX4" fmla="*/ 23858 w 130134"/>
                  <a:gd name="connsiteY4" fmla="*/ 19408 h 97040"/>
                  <a:gd name="connsiteX5" fmla="*/ 52053 w 130134"/>
                  <a:gd name="connsiteY5" fmla="*/ 51754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40973"/>
                    </a:lnTo>
                    <a:lnTo>
                      <a:pt x="23858" y="19408"/>
                    </a:lnTo>
                    <a:lnTo>
                      <a:pt x="52053" y="51754"/>
                    </a:lnTo>
                    <a:lnTo>
                      <a:pt x="108444" y="0"/>
                    </a:lnTo>
                    <a:close/>
                  </a:path>
                </a:pathLst>
              </a:custGeom>
              <a:solidFill>
                <a:schemeClr val="accent4"/>
              </a:solidFill>
              <a:ln w="9525" cap="flat">
                <a:noFill/>
                <a:prstDash val="solid"/>
                <a:miter/>
              </a:ln>
            </p:spPr>
            <p:txBody>
              <a:bodyPr wrap="square" rtlCol="0" anchor="ctr">
                <a:noAutofit/>
              </a:bodyPr>
              <a:lstStyle/>
              <a:p>
                <a:pPr defTabSz="685800">
                  <a:defRPr/>
                </a:pPr>
                <a:endParaRPr lang="en-US" sz="1350" kern="0">
                  <a:solidFill>
                    <a:srgbClr val="505050"/>
                  </a:solidFill>
                </a:endParaRPr>
              </a:p>
            </p:txBody>
          </p:sp>
          <p:sp>
            <p:nvSpPr>
              <p:cNvPr id="66" name="Freeform: Shape 65">
                <a:extLst>
                  <a:ext uri="{FF2B5EF4-FFF2-40B4-BE49-F238E27FC236}">
                    <a16:creationId xmlns:a16="http://schemas.microsoft.com/office/drawing/2014/main" id="{628E0197-F64A-03F9-C444-3F43A6611584}"/>
                  </a:ext>
                </a:extLst>
              </p:cNvPr>
              <p:cNvSpPr/>
              <p:nvPr/>
            </p:nvSpPr>
            <p:spPr>
              <a:xfrm>
                <a:off x="9199440" y="4531656"/>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4"/>
              </a:solidFill>
              <a:ln w="9525" cap="flat">
                <a:noFill/>
                <a:prstDash val="solid"/>
                <a:miter/>
              </a:ln>
            </p:spPr>
            <p:txBody>
              <a:bodyPr wrap="square" rtlCol="0" anchor="ctr">
                <a:noAutofit/>
              </a:bodyPr>
              <a:lstStyle/>
              <a:p>
                <a:pPr defTabSz="685800">
                  <a:defRPr/>
                </a:pPr>
                <a:endParaRPr lang="en-US" sz="1350" kern="0">
                  <a:solidFill>
                    <a:srgbClr val="505050"/>
                  </a:solidFill>
                </a:endParaRPr>
              </a:p>
            </p:txBody>
          </p:sp>
          <p:sp>
            <p:nvSpPr>
              <p:cNvPr id="67" name="Freeform: Shape 66">
                <a:extLst>
                  <a:ext uri="{FF2B5EF4-FFF2-40B4-BE49-F238E27FC236}">
                    <a16:creationId xmlns:a16="http://schemas.microsoft.com/office/drawing/2014/main" id="{476800D4-A15B-E5A3-F6FC-99C77754ED8E}"/>
                  </a:ext>
                </a:extLst>
              </p:cNvPr>
              <p:cNvSpPr/>
              <p:nvPr/>
            </p:nvSpPr>
            <p:spPr>
              <a:xfrm>
                <a:off x="9090763" y="4591090"/>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38815 h 97040"/>
                  <a:gd name="connsiteX4" fmla="*/ 23858 w 130134"/>
                  <a:gd name="connsiteY4" fmla="*/ 19408 h 97040"/>
                  <a:gd name="connsiteX5" fmla="*/ 52053 w 130134"/>
                  <a:gd name="connsiteY5" fmla="*/ 49596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38815"/>
                    </a:lnTo>
                    <a:lnTo>
                      <a:pt x="23858" y="19408"/>
                    </a:lnTo>
                    <a:lnTo>
                      <a:pt x="52053" y="49596"/>
                    </a:lnTo>
                    <a:lnTo>
                      <a:pt x="108444" y="0"/>
                    </a:lnTo>
                    <a:close/>
                  </a:path>
                </a:pathLst>
              </a:custGeom>
              <a:solidFill>
                <a:schemeClr val="accent4"/>
              </a:solidFill>
              <a:ln w="9525" cap="flat">
                <a:noFill/>
                <a:prstDash val="solid"/>
                <a:miter/>
              </a:ln>
            </p:spPr>
            <p:txBody>
              <a:bodyPr wrap="square" rtlCol="0" anchor="ctr">
                <a:noAutofit/>
              </a:bodyPr>
              <a:lstStyle/>
              <a:p>
                <a:pPr defTabSz="685800">
                  <a:defRPr/>
                </a:pPr>
                <a:endParaRPr lang="en-US" sz="1350" kern="0">
                  <a:solidFill>
                    <a:srgbClr val="505050"/>
                  </a:solidFill>
                </a:endParaRPr>
              </a:p>
            </p:txBody>
          </p:sp>
          <p:sp>
            <p:nvSpPr>
              <p:cNvPr id="68" name="Freeform: Shape 67">
                <a:extLst>
                  <a:ext uri="{FF2B5EF4-FFF2-40B4-BE49-F238E27FC236}">
                    <a16:creationId xmlns:a16="http://schemas.microsoft.com/office/drawing/2014/main" id="{79D33E1E-9B62-E36A-C3F6-724EC57F9A1E}"/>
                  </a:ext>
                </a:extLst>
              </p:cNvPr>
              <p:cNvSpPr/>
              <p:nvPr/>
            </p:nvSpPr>
            <p:spPr>
              <a:xfrm>
                <a:off x="9199440" y="4604594"/>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4"/>
              </a:solidFill>
              <a:ln w="9525" cap="flat">
                <a:noFill/>
                <a:prstDash val="solid"/>
                <a:miter/>
              </a:ln>
            </p:spPr>
            <p:txBody>
              <a:bodyPr wrap="square" rtlCol="0" anchor="ctr">
                <a:noAutofit/>
              </a:bodyPr>
              <a:lstStyle/>
              <a:p>
                <a:pPr defTabSz="685800">
                  <a:defRPr/>
                </a:pPr>
                <a:endParaRPr lang="en-US" sz="1350" kern="0">
                  <a:solidFill>
                    <a:srgbClr val="505050"/>
                  </a:solidFill>
                </a:endParaRPr>
              </a:p>
            </p:txBody>
          </p:sp>
          <p:sp>
            <p:nvSpPr>
              <p:cNvPr id="69" name="Freeform: Shape 68">
                <a:extLst>
                  <a:ext uri="{FF2B5EF4-FFF2-40B4-BE49-F238E27FC236}">
                    <a16:creationId xmlns:a16="http://schemas.microsoft.com/office/drawing/2014/main" id="{6AAA0BF3-9A5A-022F-D0CB-D7034D942964}"/>
                  </a:ext>
                </a:extLst>
              </p:cNvPr>
              <p:cNvSpPr/>
              <p:nvPr/>
            </p:nvSpPr>
            <p:spPr>
              <a:xfrm>
                <a:off x="9090763" y="4662677"/>
                <a:ext cx="81509" cy="62130"/>
              </a:xfrm>
              <a:custGeom>
                <a:avLst/>
                <a:gdLst>
                  <a:gd name="connsiteX0" fmla="*/ 108444 w 130134"/>
                  <a:gd name="connsiteY0" fmla="*/ 0 h 99195"/>
                  <a:gd name="connsiteX1" fmla="*/ 130134 w 130134"/>
                  <a:gd name="connsiteY1" fmla="*/ 23721 h 99195"/>
                  <a:gd name="connsiteX2" fmla="*/ 47715 w 130134"/>
                  <a:gd name="connsiteY2" fmla="*/ 99195 h 99195"/>
                  <a:gd name="connsiteX3" fmla="*/ 0 w 130134"/>
                  <a:gd name="connsiteY3" fmla="*/ 40973 h 99195"/>
                  <a:gd name="connsiteX4" fmla="*/ 23858 w 130134"/>
                  <a:gd name="connsiteY4" fmla="*/ 19408 h 99195"/>
                  <a:gd name="connsiteX5" fmla="*/ 52053 w 130134"/>
                  <a:gd name="connsiteY5" fmla="*/ 51754 h 99195"/>
                  <a:gd name="connsiteX6" fmla="*/ 108444 w 130134"/>
                  <a:gd name="connsiteY6" fmla="*/ 0 h 9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9195">
                    <a:moveTo>
                      <a:pt x="108444" y="0"/>
                    </a:moveTo>
                    <a:lnTo>
                      <a:pt x="130134" y="23721"/>
                    </a:lnTo>
                    <a:lnTo>
                      <a:pt x="47715" y="99195"/>
                    </a:lnTo>
                    <a:lnTo>
                      <a:pt x="0" y="40973"/>
                    </a:lnTo>
                    <a:lnTo>
                      <a:pt x="23858" y="19408"/>
                    </a:lnTo>
                    <a:lnTo>
                      <a:pt x="52053" y="51754"/>
                    </a:lnTo>
                    <a:lnTo>
                      <a:pt x="108444" y="0"/>
                    </a:lnTo>
                    <a:close/>
                  </a:path>
                </a:pathLst>
              </a:custGeom>
              <a:solidFill>
                <a:schemeClr val="accent4"/>
              </a:solidFill>
              <a:ln w="9525" cap="flat">
                <a:noFill/>
                <a:prstDash val="solid"/>
                <a:miter/>
              </a:ln>
            </p:spPr>
            <p:txBody>
              <a:bodyPr wrap="square" rtlCol="0" anchor="ctr">
                <a:noAutofit/>
              </a:bodyPr>
              <a:lstStyle/>
              <a:p>
                <a:pPr defTabSz="685800">
                  <a:defRPr/>
                </a:pPr>
                <a:endParaRPr lang="en-US" sz="1350" kern="0">
                  <a:solidFill>
                    <a:srgbClr val="505050"/>
                  </a:solidFill>
                </a:endParaRPr>
              </a:p>
            </p:txBody>
          </p:sp>
          <p:sp>
            <p:nvSpPr>
              <p:cNvPr id="70" name="Freeform: Shape 69">
                <a:extLst>
                  <a:ext uri="{FF2B5EF4-FFF2-40B4-BE49-F238E27FC236}">
                    <a16:creationId xmlns:a16="http://schemas.microsoft.com/office/drawing/2014/main" id="{4BC41570-CC52-680C-F0BD-8E4F7A24ED2A}"/>
                  </a:ext>
                </a:extLst>
              </p:cNvPr>
              <p:cNvSpPr/>
              <p:nvPr/>
            </p:nvSpPr>
            <p:spPr>
              <a:xfrm>
                <a:off x="9199440" y="4677532"/>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4"/>
              </a:solidFill>
              <a:ln w="9525" cap="flat">
                <a:noFill/>
                <a:prstDash val="solid"/>
                <a:miter/>
              </a:ln>
            </p:spPr>
            <p:txBody>
              <a:bodyPr wrap="square" rtlCol="0" anchor="ctr">
                <a:noAutofit/>
              </a:bodyPr>
              <a:lstStyle/>
              <a:p>
                <a:pPr defTabSz="685800">
                  <a:defRPr/>
                </a:pPr>
                <a:endParaRPr lang="en-US" sz="1350" kern="0">
                  <a:solidFill>
                    <a:srgbClr val="505050"/>
                  </a:solidFill>
                </a:endParaRPr>
              </a:p>
            </p:txBody>
          </p:sp>
        </p:grpSp>
      </p:grpSp>
      <p:sp>
        <p:nvSpPr>
          <p:cNvPr id="6" name="Text Placeholder 5">
            <a:extLst>
              <a:ext uri="{FF2B5EF4-FFF2-40B4-BE49-F238E27FC236}">
                <a16:creationId xmlns:a16="http://schemas.microsoft.com/office/drawing/2014/main" id="{D0DC3427-2D09-15E0-3EE8-8AB7F1D6B991}"/>
              </a:ext>
            </a:extLst>
          </p:cNvPr>
          <p:cNvSpPr>
            <a:spLocks noGrp="1"/>
          </p:cNvSpPr>
          <p:nvPr>
            <p:ph type="body" sz="quarter" idx="21"/>
          </p:nvPr>
        </p:nvSpPr>
        <p:spPr/>
        <p:txBody>
          <a:bodyPr/>
          <a:lstStyle/>
          <a:p>
            <a:pPr>
              <a:lnSpc>
                <a:spcPct val="100000"/>
              </a:lnSpc>
              <a:spcBef>
                <a:spcPts val="0"/>
              </a:spcBef>
            </a:pPr>
            <a:r>
              <a:rPr lang="en-US" sz="1500" dirty="0"/>
              <a:t>Check for errors, send a test email, and publish the marketing email</a:t>
            </a:r>
          </a:p>
        </p:txBody>
      </p:sp>
    </p:spTree>
    <p:extLst>
      <p:ext uri="{BB962C8B-B14F-4D97-AF65-F5344CB8AC3E}">
        <p14:creationId xmlns:p14="http://schemas.microsoft.com/office/powerpoint/2010/main" val="619710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D3A80-9A0D-45F8-DB9E-8AC0B1CF5DC1}"/>
              </a:ext>
            </a:extLst>
          </p:cNvPr>
          <p:cNvSpPr>
            <a:spLocks noGrp="1"/>
          </p:cNvSpPr>
          <p:nvPr>
            <p:ph type="title"/>
          </p:nvPr>
        </p:nvSpPr>
        <p:spPr/>
        <p:txBody>
          <a:bodyPr>
            <a:normAutofit/>
          </a:bodyPr>
          <a:lstStyle/>
          <a:p>
            <a:r>
              <a:rPr lang="en-US" sz="4000" dirty="0"/>
              <a:t>Introduction to customer journeys</a:t>
            </a:r>
          </a:p>
        </p:txBody>
      </p:sp>
      <p:grpSp>
        <p:nvGrpSpPr>
          <p:cNvPr id="61" name="Group 60" descr="Diagram for Introduction to customer journeys.">
            <a:extLst>
              <a:ext uri="{FF2B5EF4-FFF2-40B4-BE49-F238E27FC236}">
                <a16:creationId xmlns:a16="http://schemas.microsoft.com/office/drawing/2014/main" id="{E0112592-B292-1886-877D-3D46CB9D49D0}"/>
              </a:ext>
            </a:extLst>
          </p:cNvPr>
          <p:cNvGrpSpPr/>
          <p:nvPr/>
        </p:nvGrpSpPr>
        <p:grpSpPr>
          <a:xfrm>
            <a:off x="2102510" y="1085238"/>
            <a:ext cx="4938978" cy="3027316"/>
            <a:chOff x="2004642" y="1539242"/>
            <a:chExt cx="7526669" cy="4613425"/>
          </a:xfrm>
        </p:grpSpPr>
        <p:graphicFrame>
          <p:nvGraphicFramePr>
            <p:cNvPr id="3" name="Diagram 2">
              <a:extLst>
                <a:ext uri="{FF2B5EF4-FFF2-40B4-BE49-F238E27FC236}">
                  <a16:creationId xmlns:a16="http://schemas.microsoft.com/office/drawing/2014/main" id="{E3257131-7BB1-D1C0-6CB4-09887CCE7766}"/>
                </a:ext>
              </a:extLst>
            </p:cNvPr>
            <p:cNvGraphicFramePr/>
            <p:nvPr>
              <p:extLst>
                <p:ext uri="{D42A27DB-BD31-4B8C-83A1-F6EECF244321}">
                  <p14:modId xmlns:p14="http://schemas.microsoft.com/office/powerpoint/2010/main" val="3953133153"/>
                </p:ext>
              </p:extLst>
            </p:nvPr>
          </p:nvGraphicFramePr>
          <p:xfrm>
            <a:off x="2004642" y="1539242"/>
            <a:ext cx="7526669" cy="4613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0" name="Group 59">
              <a:extLst>
                <a:ext uri="{FF2B5EF4-FFF2-40B4-BE49-F238E27FC236}">
                  <a16:creationId xmlns:a16="http://schemas.microsoft.com/office/drawing/2014/main" id="{31F7B6BC-CF0A-0CA0-D370-8EC2D53F5F68}"/>
                </a:ext>
              </a:extLst>
            </p:cNvPr>
            <p:cNvGrpSpPr/>
            <p:nvPr/>
          </p:nvGrpSpPr>
          <p:grpSpPr>
            <a:xfrm>
              <a:off x="2129099" y="1958853"/>
              <a:ext cx="1043852" cy="1008001"/>
              <a:chOff x="2129099" y="1948579"/>
              <a:chExt cx="1043852" cy="1044001"/>
            </a:xfrm>
          </p:grpSpPr>
          <p:grpSp>
            <p:nvGrpSpPr>
              <p:cNvPr id="21" name="Group 20">
                <a:extLst>
                  <a:ext uri="{FF2B5EF4-FFF2-40B4-BE49-F238E27FC236}">
                    <a16:creationId xmlns:a16="http://schemas.microsoft.com/office/drawing/2014/main" id="{693FC88F-E082-5B40-6ADE-8B1DB2EB46EC}"/>
                  </a:ext>
                  <a:ext uri="{C183D7F6-B498-43B3-948B-1728B52AA6E4}">
                    <adec:decorative xmlns:adec="http://schemas.microsoft.com/office/drawing/2017/decorative" val="1"/>
                  </a:ext>
                </a:extLst>
              </p:cNvPr>
              <p:cNvGrpSpPr/>
              <p:nvPr/>
            </p:nvGrpSpPr>
            <p:grpSpPr>
              <a:xfrm>
                <a:off x="2129099" y="1948579"/>
                <a:ext cx="1043852" cy="1044001"/>
                <a:chOff x="7962899" y="3032921"/>
                <a:chExt cx="981074" cy="981077"/>
              </a:xfrm>
            </p:grpSpPr>
            <p:sp>
              <p:nvSpPr>
                <p:cNvPr id="25" name="Freeform 5">
                  <a:extLst>
                    <a:ext uri="{FF2B5EF4-FFF2-40B4-BE49-F238E27FC236}">
                      <a16:creationId xmlns:a16="http://schemas.microsoft.com/office/drawing/2014/main" id="{11737B20-13AC-D1CB-05CD-2F1DA5274A07}"/>
                    </a:ext>
                  </a:extLst>
                </p:cNvPr>
                <p:cNvSpPr>
                  <a:spLocks/>
                </p:cNvSpPr>
                <p:nvPr/>
              </p:nvSpPr>
              <p:spPr bwMode="auto">
                <a:xfrm>
                  <a:off x="7962899" y="3032921"/>
                  <a:ext cx="981074" cy="981077"/>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26" name="Freeform 6">
                  <a:extLst>
                    <a:ext uri="{FF2B5EF4-FFF2-40B4-BE49-F238E27FC236}">
                      <a16:creationId xmlns:a16="http://schemas.microsoft.com/office/drawing/2014/main" id="{EF2C87C6-D182-7FC6-ECDB-FC74B4B57F9D}"/>
                    </a:ext>
                  </a:extLst>
                </p:cNvPr>
                <p:cNvSpPr>
                  <a:spLocks noEditPoints="1"/>
                </p:cNvSpPr>
                <p:nvPr/>
              </p:nvSpPr>
              <p:spPr bwMode="auto">
                <a:xfrm>
                  <a:off x="8031163" y="3102770"/>
                  <a:ext cx="846137" cy="844550"/>
                </a:xfrm>
                <a:prstGeom prst="ellipse">
                  <a:avLst/>
                </a:prstGeom>
                <a:noFill/>
                <a:ln w="28575">
                  <a:solidFill>
                    <a:srgbClr val="1392B4"/>
                  </a:solidFill>
                  <a:prstDash val="sysDot"/>
                  <a:round/>
                  <a:headEnd/>
                  <a:tailEnd/>
                </a:ln>
              </p:spPr>
              <p:txBody>
                <a:bodyPr vert="horz" wrap="square" lIns="68580" tIns="34290" rIns="68580" bIns="34290" numCol="1" anchor="t" anchorCtr="0" compatLnSpc="1">
                  <a:prstTxWarp prst="textNoShape">
                    <a:avLst/>
                  </a:prstTxWarp>
                </a:bodyPr>
                <a:lstStyle/>
                <a:p>
                  <a:endParaRPr lang="en-US" sz="1298"/>
                </a:p>
              </p:txBody>
            </p:sp>
          </p:grpSp>
          <p:grpSp>
            <p:nvGrpSpPr>
              <p:cNvPr id="28" name="Group 27">
                <a:extLst>
                  <a:ext uri="{FF2B5EF4-FFF2-40B4-BE49-F238E27FC236}">
                    <a16:creationId xmlns:a16="http://schemas.microsoft.com/office/drawing/2014/main" id="{2F2462AE-C478-4BC0-9B40-338160C55282}"/>
                  </a:ext>
                </a:extLst>
              </p:cNvPr>
              <p:cNvGrpSpPr>
                <a:grpSpLocks noChangeAspect="1"/>
              </p:cNvGrpSpPr>
              <p:nvPr/>
            </p:nvGrpSpPr>
            <p:grpSpPr>
              <a:xfrm>
                <a:off x="2400764" y="2232735"/>
                <a:ext cx="500525" cy="468000"/>
                <a:chOff x="720268" y="3904555"/>
                <a:chExt cx="439738" cy="411163"/>
              </a:xfrm>
            </p:grpSpPr>
            <p:sp>
              <p:nvSpPr>
                <p:cNvPr id="29" name="Freeform 7">
                  <a:extLst>
                    <a:ext uri="{FF2B5EF4-FFF2-40B4-BE49-F238E27FC236}">
                      <a16:creationId xmlns:a16="http://schemas.microsoft.com/office/drawing/2014/main" id="{D7F72B28-B771-6FD4-BBD1-16C099DA0CC2}"/>
                    </a:ext>
                  </a:extLst>
                </p:cNvPr>
                <p:cNvSpPr>
                  <a:spLocks/>
                </p:cNvSpPr>
                <p:nvPr/>
              </p:nvSpPr>
              <p:spPr bwMode="auto">
                <a:xfrm>
                  <a:off x="720268" y="4015680"/>
                  <a:ext cx="384175" cy="300038"/>
                </a:xfrm>
                <a:custGeom>
                  <a:avLst/>
                  <a:gdLst>
                    <a:gd name="T0" fmla="*/ 0 w 3184"/>
                    <a:gd name="T1" fmla="*/ 2043 h 2496"/>
                    <a:gd name="T2" fmla="*/ 569 w 3184"/>
                    <a:gd name="T3" fmla="*/ 2043 h 2496"/>
                    <a:gd name="T4" fmla="*/ 569 w 3184"/>
                    <a:gd name="T5" fmla="*/ 2496 h 2496"/>
                    <a:gd name="T6" fmla="*/ 796 w 3184"/>
                    <a:gd name="T7" fmla="*/ 2270 h 2496"/>
                    <a:gd name="T8" fmla="*/ 1024 w 3184"/>
                    <a:gd name="T9" fmla="*/ 2043 h 2496"/>
                    <a:gd name="T10" fmla="*/ 3184 w 3184"/>
                    <a:gd name="T11" fmla="*/ 2043 h 2496"/>
                    <a:gd name="T12" fmla="*/ 3184 w 3184"/>
                    <a:gd name="T13" fmla="*/ 0 h 2496"/>
                    <a:gd name="T14" fmla="*/ 0 w 3184"/>
                    <a:gd name="T15" fmla="*/ 0 h 2496"/>
                    <a:gd name="T16" fmla="*/ 0 w 3184"/>
                    <a:gd name="T17" fmla="*/ 2043 h 2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84" h="2496">
                      <a:moveTo>
                        <a:pt x="0" y="2043"/>
                      </a:moveTo>
                      <a:cubicBezTo>
                        <a:pt x="569" y="2043"/>
                        <a:pt x="569" y="2043"/>
                        <a:pt x="569" y="2043"/>
                      </a:cubicBezTo>
                      <a:cubicBezTo>
                        <a:pt x="569" y="2496"/>
                        <a:pt x="569" y="2496"/>
                        <a:pt x="569" y="2496"/>
                      </a:cubicBezTo>
                      <a:cubicBezTo>
                        <a:pt x="654" y="2440"/>
                        <a:pt x="711" y="2355"/>
                        <a:pt x="796" y="2270"/>
                      </a:cubicBezTo>
                      <a:cubicBezTo>
                        <a:pt x="882" y="2213"/>
                        <a:pt x="939" y="2128"/>
                        <a:pt x="1024" y="2043"/>
                      </a:cubicBezTo>
                      <a:cubicBezTo>
                        <a:pt x="3184" y="2043"/>
                        <a:pt x="3184" y="2043"/>
                        <a:pt x="3184" y="2043"/>
                      </a:cubicBezTo>
                      <a:cubicBezTo>
                        <a:pt x="3184" y="0"/>
                        <a:pt x="3184" y="0"/>
                        <a:pt x="3184" y="0"/>
                      </a:cubicBezTo>
                      <a:cubicBezTo>
                        <a:pt x="0" y="0"/>
                        <a:pt x="0" y="0"/>
                        <a:pt x="0" y="0"/>
                      </a:cubicBezTo>
                      <a:lnTo>
                        <a:pt x="0" y="2043"/>
                      </a:lnTo>
                      <a:close/>
                    </a:path>
                  </a:pathLst>
                </a:custGeom>
                <a:solidFill>
                  <a:srgbClr val="BFBFBF"/>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30" name="Freeform 8">
                  <a:extLst>
                    <a:ext uri="{FF2B5EF4-FFF2-40B4-BE49-F238E27FC236}">
                      <a16:creationId xmlns:a16="http://schemas.microsoft.com/office/drawing/2014/main" id="{00586BEA-C497-E90F-0408-04783B9D170B}"/>
                    </a:ext>
                  </a:extLst>
                </p:cNvPr>
                <p:cNvSpPr>
                  <a:spLocks/>
                </p:cNvSpPr>
                <p:nvPr/>
              </p:nvSpPr>
              <p:spPr bwMode="auto">
                <a:xfrm>
                  <a:off x="748843" y="3904555"/>
                  <a:ext cx="411163" cy="274638"/>
                </a:xfrm>
                <a:custGeom>
                  <a:avLst/>
                  <a:gdLst>
                    <a:gd name="T0" fmla="*/ 259 w 259"/>
                    <a:gd name="T1" fmla="*/ 173 h 173"/>
                    <a:gd name="T2" fmla="*/ 241 w 259"/>
                    <a:gd name="T3" fmla="*/ 173 h 173"/>
                    <a:gd name="T4" fmla="*/ 238 w 259"/>
                    <a:gd name="T5" fmla="*/ 53 h 173"/>
                    <a:gd name="T6" fmla="*/ 0 w 259"/>
                    <a:gd name="T7" fmla="*/ 53 h 173"/>
                    <a:gd name="T8" fmla="*/ 0 w 259"/>
                    <a:gd name="T9" fmla="*/ 0 h 173"/>
                    <a:gd name="T10" fmla="*/ 259 w 259"/>
                    <a:gd name="T11" fmla="*/ 0 h 173"/>
                    <a:gd name="T12" fmla="*/ 259 w 259"/>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259" h="173">
                      <a:moveTo>
                        <a:pt x="259" y="173"/>
                      </a:moveTo>
                      <a:lnTo>
                        <a:pt x="241" y="173"/>
                      </a:lnTo>
                      <a:lnTo>
                        <a:pt x="238" y="53"/>
                      </a:lnTo>
                      <a:lnTo>
                        <a:pt x="0" y="53"/>
                      </a:lnTo>
                      <a:lnTo>
                        <a:pt x="0" y="0"/>
                      </a:lnTo>
                      <a:lnTo>
                        <a:pt x="259" y="0"/>
                      </a:lnTo>
                      <a:lnTo>
                        <a:pt x="259" y="173"/>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1" name="Oval 9">
                  <a:extLst>
                    <a:ext uri="{FF2B5EF4-FFF2-40B4-BE49-F238E27FC236}">
                      <a16:creationId xmlns:a16="http://schemas.microsoft.com/office/drawing/2014/main" id="{66B1E30E-A0AA-3B93-A6B2-EA3E80769C35}"/>
                    </a:ext>
                  </a:extLst>
                </p:cNvPr>
                <p:cNvSpPr>
                  <a:spLocks noChangeArrowheads="1"/>
                </p:cNvSpPr>
                <p:nvPr/>
              </p:nvSpPr>
              <p:spPr bwMode="auto">
                <a:xfrm>
                  <a:off x="802818" y="4110930"/>
                  <a:ext cx="53975" cy="53975"/>
                </a:xfrm>
                <a:prstGeom prst="ellipse">
                  <a:avLst/>
                </a:prstGeom>
                <a:solidFill>
                  <a:srgbClr val="1392B4"/>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32" name="Oval 10">
                  <a:extLst>
                    <a:ext uri="{FF2B5EF4-FFF2-40B4-BE49-F238E27FC236}">
                      <a16:creationId xmlns:a16="http://schemas.microsoft.com/office/drawing/2014/main" id="{CE5F0321-FE1D-F763-3CFB-B785C12175EF}"/>
                    </a:ext>
                  </a:extLst>
                </p:cNvPr>
                <p:cNvSpPr>
                  <a:spLocks noChangeArrowheads="1"/>
                </p:cNvSpPr>
                <p:nvPr/>
              </p:nvSpPr>
              <p:spPr bwMode="auto">
                <a:xfrm>
                  <a:off x="883781" y="4110930"/>
                  <a:ext cx="55563" cy="53975"/>
                </a:xfrm>
                <a:prstGeom prst="ellipse">
                  <a:avLst/>
                </a:prstGeom>
                <a:solidFill>
                  <a:srgbClr val="1392B4"/>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33" name="Oval 11">
                  <a:extLst>
                    <a:ext uri="{FF2B5EF4-FFF2-40B4-BE49-F238E27FC236}">
                      <a16:creationId xmlns:a16="http://schemas.microsoft.com/office/drawing/2014/main" id="{5A3EB45C-7EC4-6AED-7137-364CABC17B14}"/>
                    </a:ext>
                  </a:extLst>
                </p:cNvPr>
                <p:cNvSpPr>
                  <a:spLocks noChangeArrowheads="1"/>
                </p:cNvSpPr>
                <p:nvPr/>
              </p:nvSpPr>
              <p:spPr bwMode="auto">
                <a:xfrm>
                  <a:off x="966331" y="4110930"/>
                  <a:ext cx="53975" cy="53975"/>
                </a:xfrm>
                <a:prstGeom prst="ellipse">
                  <a:avLst/>
                </a:prstGeom>
                <a:solidFill>
                  <a:srgbClr val="1392B4"/>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34" name="Freeform 12">
                  <a:extLst>
                    <a:ext uri="{FF2B5EF4-FFF2-40B4-BE49-F238E27FC236}">
                      <a16:creationId xmlns:a16="http://schemas.microsoft.com/office/drawing/2014/main" id="{08F5FD77-E343-EED5-F0D7-85B85398BFC1}"/>
                    </a:ext>
                  </a:extLst>
                </p:cNvPr>
                <p:cNvSpPr>
                  <a:spLocks/>
                </p:cNvSpPr>
                <p:nvPr/>
              </p:nvSpPr>
              <p:spPr bwMode="auto">
                <a:xfrm>
                  <a:off x="748843" y="3904555"/>
                  <a:ext cx="411163" cy="274638"/>
                </a:xfrm>
                <a:custGeom>
                  <a:avLst/>
                  <a:gdLst>
                    <a:gd name="T0" fmla="*/ 259 w 259"/>
                    <a:gd name="T1" fmla="*/ 173 h 173"/>
                    <a:gd name="T2" fmla="*/ 241 w 259"/>
                    <a:gd name="T3" fmla="*/ 173 h 173"/>
                    <a:gd name="T4" fmla="*/ 238 w 259"/>
                    <a:gd name="T5" fmla="*/ 53 h 173"/>
                    <a:gd name="T6" fmla="*/ 0 w 259"/>
                    <a:gd name="T7" fmla="*/ 53 h 173"/>
                    <a:gd name="T8" fmla="*/ 0 w 259"/>
                    <a:gd name="T9" fmla="*/ 0 h 173"/>
                    <a:gd name="T10" fmla="*/ 259 w 259"/>
                    <a:gd name="T11" fmla="*/ 0 h 173"/>
                    <a:gd name="T12" fmla="*/ 259 w 259"/>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259" h="173">
                      <a:moveTo>
                        <a:pt x="259" y="173"/>
                      </a:moveTo>
                      <a:lnTo>
                        <a:pt x="241" y="173"/>
                      </a:lnTo>
                      <a:lnTo>
                        <a:pt x="238" y="53"/>
                      </a:lnTo>
                      <a:lnTo>
                        <a:pt x="0" y="53"/>
                      </a:lnTo>
                      <a:lnTo>
                        <a:pt x="0" y="0"/>
                      </a:lnTo>
                      <a:lnTo>
                        <a:pt x="259" y="0"/>
                      </a:lnTo>
                      <a:lnTo>
                        <a:pt x="259" y="173"/>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35" name="Oval 13">
                  <a:extLst>
                    <a:ext uri="{FF2B5EF4-FFF2-40B4-BE49-F238E27FC236}">
                      <a16:creationId xmlns:a16="http://schemas.microsoft.com/office/drawing/2014/main" id="{AE369CDF-0C60-57F9-2B15-BF23A3BD3494}"/>
                    </a:ext>
                  </a:extLst>
                </p:cNvPr>
                <p:cNvSpPr>
                  <a:spLocks noChangeArrowheads="1"/>
                </p:cNvSpPr>
                <p:nvPr/>
              </p:nvSpPr>
              <p:spPr bwMode="auto">
                <a:xfrm>
                  <a:off x="802818" y="4110930"/>
                  <a:ext cx="53975" cy="53975"/>
                </a:xfrm>
                <a:prstGeom prst="ellipse">
                  <a:avLst/>
                </a:prstGeom>
                <a:solidFill>
                  <a:srgbClr val="1392B4"/>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36" name="Oval 14">
                  <a:extLst>
                    <a:ext uri="{FF2B5EF4-FFF2-40B4-BE49-F238E27FC236}">
                      <a16:creationId xmlns:a16="http://schemas.microsoft.com/office/drawing/2014/main" id="{AA5310C6-ED8C-B3EE-ECFF-400891578042}"/>
                    </a:ext>
                  </a:extLst>
                </p:cNvPr>
                <p:cNvSpPr>
                  <a:spLocks noChangeArrowheads="1"/>
                </p:cNvSpPr>
                <p:nvPr/>
              </p:nvSpPr>
              <p:spPr bwMode="auto">
                <a:xfrm>
                  <a:off x="883781" y="4110930"/>
                  <a:ext cx="55563" cy="53975"/>
                </a:xfrm>
                <a:prstGeom prst="ellipse">
                  <a:avLst/>
                </a:prstGeom>
                <a:solidFill>
                  <a:srgbClr val="1392B4"/>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37" name="Oval 15">
                  <a:extLst>
                    <a:ext uri="{FF2B5EF4-FFF2-40B4-BE49-F238E27FC236}">
                      <a16:creationId xmlns:a16="http://schemas.microsoft.com/office/drawing/2014/main" id="{08C6086B-3DA2-CA47-3D93-C2668C6895AC}"/>
                    </a:ext>
                  </a:extLst>
                </p:cNvPr>
                <p:cNvSpPr>
                  <a:spLocks noChangeArrowheads="1"/>
                </p:cNvSpPr>
                <p:nvPr/>
              </p:nvSpPr>
              <p:spPr bwMode="auto">
                <a:xfrm>
                  <a:off x="966331" y="4110930"/>
                  <a:ext cx="53975" cy="53975"/>
                </a:xfrm>
                <a:prstGeom prst="ellipse">
                  <a:avLst/>
                </a:prstGeom>
                <a:solidFill>
                  <a:srgbClr val="1392B4"/>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grpSp>
        </p:grpSp>
        <p:grpSp>
          <p:nvGrpSpPr>
            <p:cNvPr id="38" name="Group 37" descr="Icon of gear with wrench">
              <a:extLst>
                <a:ext uri="{FF2B5EF4-FFF2-40B4-BE49-F238E27FC236}">
                  <a16:creationId xmlns:a16="http://schemas.microsoft.com/office/drawing/2014/main" id="{E2022AB2-4697-6C1B-A3DC-680DC7045757}"/>
                </a:ext>
              </a:extLst>
            </p:cNvPr>
            <p:cNvGrpSpPr>
              <a:grpSpLocks noChangeAspect="1"/>
            </p:cNvGrpSpPr>
            <p:nvPr/>
          </p:nvGrpSpPr>
          <p:grpSpPr>
            <a:xfrm>
              <a:off x="2474178" y="3346948"/>
              <a:ext cx="1007857" cy="1008000"/>
              <a:chOff x="3031668" y="4535768"/>
              <a:chExt cx="702132" cy="702232"/>
            </a:xfrm>
          </p:grpSpPr>
          <p:grpSp>
            <p:nvGrpSpPr>
              <p:cNvPr id="39" name="Group 38">
                <a:extLst>
                  <a:ext uri="{FF2B5EF4-FFF2-40B4-BE49-F238E27FC236}">
                    <a16:creationId xmlns:a16="http://schemas.microsoft.com/office/drawing/2014/main" id="{5AD2B8EF-862C-D74C-5B6D-E58539F0B422}"/>
                  </a:ext>
                  <a:ext uri="{C183D7F6-B498-43B3-948B-1728B52AA6E4}">
                    <adec:decorative xmlns:adec="http://schemas.microsoft.com/office/drawing/2017/decorative" val="1"/>
                  </a:ext>
                </a:extLst>
              </p:cNvPr>
              <p:cNvGrpSpPr/>
              <p:nvPr/>
            </p:nvGrpSpPr>
            <p:grpSpPr>
              <a:xfrm>
                <a:off x="3031668" y="4535768"/>
                <a:ext cx="702132" cy="702232"/>
                <a:chOff x="7962901" y="3032919"/>
                <a:chExt cx="981074" cy="981076"/>
              </a:xfrm>
            </p:grpSpPr>
            <p:sp>
              <p:nvSpPr>
                <p:cNvPr id="43" name="Freeform 5">
                  <a:extLst>
                    <a:ext uri="{FF2B5EF4-FFF2-40B4-BE49-F238E27FC236}">
                      <a16:creationId xmlns:a16="http://schemas.microsoft.com/office/drawing/2014/main" id="{82E0553B-CED5-5EFF-8D8A-847DFA72866D}"/>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44" name="Freeform 6">
                  <a:extLst>
                    <a:ext uri="{FF2B5EF4-FFF2-40B4-BE49-F238E27FC236}">
                      <a16:creationId xmlns:a16="http://schemas.microsoft.com/office/drawing/2014/main" id="{D7EDA45B-6CF0-1419-E7C5-E38375E74B13}"/>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68580" tIns="34290" rIns="68580" bIns="34290" numCol="1" anchor="t" anchorCtr="0" compatLnSpc="1">
                  <a:prstTxWarp prst="textNoShape">
                    <a:avLst/>
                  </a:prstTxWarp>
                </a:bodyPr>
                <a:lstStyle/>
                <a:p>
                  <a:endParaRPr lang="en-US" sz="1298"/>
                </a:p>
              </p:txBody>
            </p:sp>
          </p:grpSp>
          <p:grpSp>
            <p:nvGrpSpPr>
              <p:cNvPr id="40" name="Group 39" descr="Icon of gear with wrench">
                <a:extLst>
                  <a:ext uri="{FF2B5EF4-FFF2-40B4-BE49-F238E27FC236}">
                    <a16:creationId xmlns:a16="http://schemas.microsoft.com/office/drawing/2014/main" id="{28C7BEDB-4666-0D28-6768-D76E48606441}"/>
                  </a:ext>
                </a:extLst>
              </p:cNvPr>
              <p:cNvGrpSpPr>
                <a:grpSpLocks noChangeAspect="1"/>
              </p:cNvGrpSpPr>
              <p:nvPr/>
            </p:nvGrpSpPr>
            <p:grpSpPr>
              <a:xfrm>
                <a:off x="3184901" y="4689371"/>
                <a:ext cx="395667" cy="395027"/>
                <a:chOff x="7864722" y="585318"/>
                <a:chExt cx="682910" cy="681808"/>
              </a:xfrm>
              <a:solidFill>
                <a:srgbClr val="3C3C41"/>
              </a:solidFill>
            </p:grpSpPr>
            <p:sp>
              <p:nvSpPr>
                <p:cNvPr id="41" name="Freeform: Shape 40">
                  <a:extLst>
                    <a:ext uri="{FF2B5EF4-FFF2-40B4-BE49-F238E27FC236}">
                      <a16:creationId xmlns:a16="http://schemas.microsoft.com/office/drawing/2014/main" id="{2BB3C2CF-4000-C0D3-F4DB-F8A68F7F4D31}"/>
                    </a:ext>
                  </a:extLst>
                </p:cNvPr>
                <p:cNvSpPr/>
                <p:nvPr/>
              </p:nvSpPr>
              <p:spPr>
                <a:xfrm>
                  <a:off x="7864722" y="585318"/>
                  <a:ext cx="681808" cy="681808"/>
                </a:xfrm>
                <a:custGeom>
                  <a:avLst/>
                  <a:gdLst>
                    <a:gd name="connsiteX0" fmla="*/ 861249 w 974998"/>
                    <a:gd name="connsiteY0" fmla="*/ 420178 h 974998"/>
                    <a:gd name="connsiteX1" fmla="*/ 810177 w 974998"/>
                    <a:gd name="connsiteY1" fmla="*/ 299464 h 974998"/>
                    <a:gd name="connsiteX2" fmla="*/ 856606 w 974998"/>
                    <a:gd name="connsiteY2" fmla="*/ 201964 h 974998"/>
                    <a:gd name="connsiteX3" fmla="*/ 791606 w 974998"/>
                    <a:gd name="connsiteY3" fmla="*/ 136964 h 974998"/>
                    <a:gd name="connsiteX4" fmla="*/ 694106 w 974998"/>
                    <a:gd name="connsiteY4" fmla="*/ 183393 h 974998"/>
                    <a:gd name="connsiteX5" fmla="*/ 578035 w 974998"/>
                    <a:gd name="connsiteY5" fmla="*/ 136964 h 974998"/>
                    <a:gd name="connsiteX6" fmla="*/ 545535 w 974998"/>
                    <a:gd name="connsiteY6" fmla="*/ 34821 h 974998"/>
                    <a:gd name="connsiteX7" fmla="*/ 452678 w 974998"/>
                    <a:gd name="connsiteY7" fmla="*/ 34821 h 974998"/>
                    <a:gd name="connsiteX8" fmla="*/ 415535 w 974998"/>
                    <a:gd name="connsiteY8" fmla="*/ 136964 h 974998"/>
                    <a:gd name="connsiteX9" fmla="*/ 299464 w 974998"/>
                    <a:gd name="connsiteY9" fmla="*/ 188035 h 974998"/>
                    <a:gd name="connsiteX10" fmla="*/ 201964 w 974998"/>
                    <a:gd name="connsiteY10" fmla="*/ 141607 h 974998"/>
                    <a:gd name="connsiteX11" fmla="*/ 136964 w 974998"/>
                    <a:gd name="connsiteY11" fmla="*/ 201964 h 974998"/>
                    <a:gd name="connsiteX12" fmla="*/ 183393 w 974998"/>
                    <a:gd name="connsiteY12" fmla="*/ 299464 h 974998"/>
                    <a:gd name="connsiteX13" fmla="*/ 136964 w 974998"/>
                    <a:gd name="connsiteY13" fmla="*/ 415535 h 974998"/>
                    <a:gd name="connsiteX14" fmla="*/ 34821 w 974998"/>
                    <a:gd name="connsiteY14" fmla="*/ 452678 h 974998"/>
                    <a:gd name="connsiteX15" fmla="*/ 34821 w 974998"/>
                    <a:gd name="connsiteY15" fmla="*/ 545535 h 974998"/>
                    <a:gd name="connsiteX16" fmla="*/ 136964 w 974998"/>
                    <a:gd name="connsiteY16" fmla="*/ 582678 h 974998"/>
                    <a:gd name="connsiteX17" fmla="*/ 183393 w 974998"/>
                    <a:gd name="connsiteY17" fmla="*/ 698749 h 974998"/>
                    <a:gd name="connsiteX18" fmla="*/ 136964 w 974998"/>
                    <a:gd name="connsiteY18" fmla="*/ 796249 h 974998"/>
                    <a:gd name="connsiteX19" fmla="*/ 201964 w 974998"/>
                    <a:gd name="connsiteY19" fmla="*/ 861249 h 974998"/>
                    <a:gd name="connsiteX20" fmla="*/ 299464 w 974998"/>
                    <a:gd name="connsiteY20" fmla="*/ 814820 h 974998"/>
                    <a:gd name="connsiteX21" fmla="*/ 415535 w 974998"/>
                    <a:gd name="connsiteY21" fmla="*/ 865892 h 974998"/>
                    <a:gd name="connsiteX22" fmla="*/ 452678 w 974998"/>
                    <a:gd name="connsiteY22" fmla="*/ 963391 h 974998"/>
                    <a:gd name="connsiteX23" fmla="*/ 545535 w 974998"/>
                    <a:gd name="connsiteY23" fmla="*/ 963391 h 974998"/>
                    <a:gd name="connsiteX24" fmla="*/ 582678 w 974998"/>
                    <a:gd name="connsiteY24" fmla="*/ 861249 h 974998"/>
                    <a:gd name="connsiteX25" fmla="*/ 629106 w 974998"/>
                    <a:gd name="connsiteY25" fmla="*/ 847320 h 974998"/>
                    <a:gd name="connsiteX26" fmla="*/ 554821 w 974998"/>
                    <a:gd name="connsiteY26" fmla="*/ 773035 h 974998"/>
                    <a:gd name="connsiteX27" fmla="*/ 220535 w 974998"/>
                    <a:gd name="connsiteY27" fmla="*/ 499106 h 974998"/>
                    <a:gd name="connsiteX28" fmla="*/ 499106 w 974998"/>
                    <a:gd name="connsiteY28" fmla="*/ 220535 h 974998"/>
                    <a:gd name="connsiteX29" fmla="*/ 773035 w 974998"/>
                    <a:gd name="connsiteY29" fmla="*/ 536249 h 974998"/>
                    <a:gd name="connsiteX30" fmla="*/ 851963 w 974998"/>
                    <a:gd name="connsiteY30" fmla="*/ 615178 h 974998"/>
                    <a:gd name="connsiteX31" fmla="*/ 861249 w 974998"/>
                    <a:gd name="connsiteY31" fmla="*/ 578035 h 974998"/>
                    <a:gd name="connsiteX32" fmla="*/ 963391 w 974998"/>
                    <a:gd name="connsiteY32" fmla="*/ 545535 h 974998"/>
                    <a:gd name="connsiteX33" fmla="*/ 963391 w 974998"/>
                    <a:gd name="connsiteY33" fmla="*/ 452678 h 974998"/>
                    <a:gd name="connsiteX34" fmla="*/ 861249 w 974998"/>
                    <a:gd name="connsiteY34" fmla="*/ 420178 h 974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4998" h="974998">
                      <a:moveTo>
                        <a:pt x="861249" y="420178"/>
                      </a:moveTo>
                      <a:cubicBezTo>
                        <a:pt x="851963" y="378392"/>
                        <a:pt x="833392" y="336607"/>
                        <a:pt x="810177" y="299464"/>
                      </a:cubicBezTo>
                      <a:lnTo>
                        <a:pt x="856606" y="201964"/>
                      </a:lnTo>
                      <a:lnTo>
                        <a:pt x="791606" y="136964"/>
                      </a:lnTo>
                      <a:lnTo>
                        <a:pt x="694106" y="183393"/>
                      </a:lnTo>
                      <a:cubicBezTo>
                        <a:pt x="656963" y="160178"/>
                        <a:pt x="619821" y="146250"/>
                        <a:pt x="578035" y="136964"/>
                      </a:cubicBezTo>
                      <a:lnTo>
                        <a:pt x="545535" y="34821"/>
                      </a:lnTo>
                      <a:lnTo>
                        <a:pt x="452678" y="34821"/>
                      </a:lnTo>
                      <a:lnTo>
                        <a:pt x="415535" y="136964"/>
                      </a:lnTo>
                      <a:cubicBezTo>
                        <a:pt x="373749" y="146250"/>
                        <a:pt x="336607" y="164821"/>
                        <a:pt x="299464" y="188035"/>
                      </a:cubicBezTo>
                      <a:lnTo>
                        <a:pt x="201964" y="141607"/>
                      </a:lnTo>
                      <a:lnTo>
                        <a:pt x="136964" y="201964"/>
                      </a:lnTo>
                      <a:lnTo>
                        <a:pt x="183393" y="299464"/>
                      </a:lnTo>
                      <a:cubicBezTo>
                        <a:pt x="160178" y="336607"/>
                        <a:pt x="146250" y="373749"/>
                        <a:pt x="136964" y="415535"/>
                      </a:cubicBezTo>
                      <a:lnTo>
                        <a:pt x="34821" y="452678"/>
                      </a:lnTo>
                      <a:lnTo>
                        <a:pt x="34821" y="545535"/>
                      </a:lnTo>
                      <a:lnTo>
                        <a:pt x="136964" y="582678"/>
                      </a:lnTo>
                      <a:cubicBezTo>
                        <a:pt x="146250" y="624463"/>
                        <a:pt x="164821" y="666249"/>
                        <a:pt x="183393" y="698749"/>
                      </a:cubicBezTo>
                      <a:lnTo>
                        <a:pt x="136964" y="796249"/>
                      </a:lnTo>
                      <a:lnTo>
                        <a:pt x="201964" y="861249"/>
                      </a:lnTo>
                      <a:lnTo>
                        <a:pt x="299464" y="814820"/>
                      </a:lnTo>
                      <a:cubicBezTo>
                        <a:pt x="336607" y="838034"/>
                        <a:pt x="373749" y="856606"/>
                        <a:pt x="415535" y="865892"/>
                      </a:cubicBezTo>
                      <a:lnTo>
                        <a:pt x="452678" y="963391"/>
                      </a:lnTo>
                      <a:lnTo>
                        <a:pt x="545535" y="963391"/>
                      </a:lnTo>
                      <a:lnTo>
                        <a:pt x="582678" y="861249"/>
                      </a:lnTo>
                      <a:cubicBezTo>
                        <a:pt x="596606" y="856606"/>
                        <a:pt x="615178" y="851963"/>
                        <a:pt x="629106" y="847320"/>
                      </a:cubicBezTo>
                      <a:lnTo>
                        <a:pt x="554821" y="773035"/>
                      </a:lnTo>
                      <a:cubicBezTo>
                        <a:pt x="378392" y="805535"/>
                        <a:pt x="220535" y="675535"/>
                        <a:pt x="220535" y="499106"/>
                      </a:cubicBezTo>
                      <a:cubicBezTo>
                        <a:pt x="220535" y="345892"/>
                        <a:pt x="345892" y="220535"/>
                        <a:pt x="499106" y="220535"/>
                      </a:cubicBezTo>
                      <a:cubicBezTo>
                        <a:pt x="670892" y="220535"/>
                        <a:pt x="800892" y="373749"/>
                        <a:pt x="773035" y="536249"/>
                      </a:cubicBezTo>
                      <a:lnTo>
                        <a:pt x="851963" y="615178"/>
                      </a:lnTo>
                      <a:cubicBezTo>
                        <a:pt x="856606" y="601249"/>
                        <a:pt x="861249" y="591963"/>
                        <a:pt x="861249" y="578035"/>
                      </a:cubicBezTo>
                      <a:lnTo>
                        <a:pt x="963391" y="545535"/>
                      </a:lnTo>
                      <a:lnTo>
                        <a:pt x="963391" y="452678"/>
                      </a:lnTo>
                      <a:lnTo>
                        <a:pt x="861249" y="420178"/>
                      </a:lnTo>
                      <a:close/>
                    </a:path>
                  </a:pathLst>
                </a:custGeom>
                <a:solidFill>
                  <a:schemeClr val="bg1">
                    <a:lumMod val="75000"/>
                  </a:schemeClr>
                </a:solidFill>
                <a:ln w="9525" cap="flat">
                  <a:noFill/>
                  <a:prstDash val="solid"/>
                  <a:miter/>
                </a:ln>
              </p:spPr>
              <p:txBody>
                <a:bodyPr rtlCol="0" anchor="ctr"/>
                <a:lstStyle/>
                <a:p>
                  <a:pPr defTabSz="685800">
                    <a:defRPr/>
                  </a:pPr>
                  <a:endParaRPr lang="en-IN" sz="1350" kern="0">
                    <a:solidFill>
                      <a:srgbClr val="505050"/>
                    </a:solidFill>
                  </a:endParaRPr>
                </a:p>
              </p:txBody>
            </p:sp>
            <p:sp>
              <p:nvSpPr>
                <p:cNvPr id="42" name="Freeform: Shape 41">
                  <a:extLst>
                    <a:ext uri="{FF2B5EF4-FFF2-40B4-BE49-F238E27FC236}">
                      <a16:creationId xmlns:a16="http://schemas.microsoft.com/office/drawing/2014/main" id="{D9154235-4993-283B-9F16-D5DB7A2288E4}"/>
                    </a:ext>
                  </a:extLst>
                </p:cNvPr>
                <p:cNvSpPr/>
                <p:nvPr/>
              </p:nvSpPr>
              <p:spPr>
                <a:xfrm>
                  <a:off x="8060626" y="775232"/>
                  <a:ext cx="487006" cy="487006"/>
                </a:xfrm>
                <a:custGeom>
                  <a:avLst/>
                  <a:gdLst>
                    <a:gd name="connsiteX0" fmla="*/ 664671 w 696427"/>
                    <a:gd name="connsiteY0" fmla="*/ 571097 h 696427"/>
                    <a:gd name="connsiteX1" fmla="*/ 390743 w 696427"/>
                    <a:gd name="connsiteY1" fmla="*/ 297169 h 696427"/>
                    <a:gd name="connsiteX2" fmla="*/ 172529 w 696427"/>
                    <a:gd name="connsiteY2" fmla="*/ 41812 h 696427"/>
                    <a:gd name="connsiteX3" fmla="*/ 256100 w 696427"/>
                    <a:gd name="connsiteY3" fmla="*/ 125383 h 696427"/>
                    <a:gd name="connsiteX4" fmla="*/ 256100 w 696427"/>
                    <a:gd name="connsiteY4" fmla="*/ 255383 h 696427"/>
                    <a:gd name="connsiteX5" fmla="*/ 126101 w 696427"/>
                    <a:gd name="connsiteY5" fmla="*/ 255383 h 696427"/>
                    <a:gd name="connsiteX6" fmla="*/ 42529 w 696427"/>
                    <a:gd name="connsiteY6" fmla="*/ 176455 h 696427"/>
                    <a:gd name="connsiteX7" fmla="*/ 288600 w 696427"/>
                    <a:gd name="connsiteY7" fmla="*/ 394669 h 696427"/>
                    <a:gd name="connsiteX8" fmla="*/ 562529 w 696427"/>
                    <a:gd name="connsiteY8" fmla="*/ 668597 h 696427"/>
                    <a:gd name="connsiteX9" fmla="*/ 660028 w 696427"/>
                    <a:gd name="connsiteY9" fmla="*/ 668597 h 696427"/>
                    <a:gd name="connsiteX10" fmla="*/ 664671 w 696427"/>
                    <a:gd name="connsiteY10" fmla="*/ 571097 h 69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6427" h="696427">
                      <a:moveTo>
                        <a:pt x="664671" y="571097"/>
                      </a:moveTo>
                      <a:lnTo>
                        <a:pt x="390743" y="297169"/>
                      </a:lnTo>
                      <a:cubicBezTo>
                        <a:pt x="455743" y="153240"/>
                        <a:pt x="321100" y="26"/>
                        <a:pt x="172529" y="41812"/>
                      </a:cubicBezTo>
                      <a:lnTo>
                        <a:pt x="256100" y="125383"/>
                      </a:lnTo>
                      <a:cubicBezTo>
                        <a:pt x="293243" y="162526"/>
                        <a:pt x="293243" y="222883"/>
                        <a:pt x="256100" y="255383"/>
                      </a:cubicBezTo>
                      <a:cubicBezTo>
                        <a:pt x="223601" y="292526"/>
                        <a:pt x="158601" y="292526"/>
                        <a:pt x="126101" y="255383"/>
                      </a:cubicBezTo>
                      <a:lnTo>
                        <a:pt x="42529" y="176455"/>
                      </a:lnTo>
                      <a:cubicBezTo>
                        <a:pt x="744" y="306455"/>
                        <a:pt x="135386" y="455026"/>
                        <a:pt x="288600" y="394669"/>
                      </a:cubicBezTo>
                      <a:lnTo>
                        <a:pt x="562529" y="668597"/>
                      </a:lnTo>
                      <a:cubicBezTo>
                        <a:pt x="590386" y="696454"/>
                        <a:pt x="632171" y="696454"/>
                        <a:pt x="660028" y="668597"/>
                      </a:cubicBezTo>
                      <a:cubicBezTo>
                        <a:pt x="687886" y="645383"/>
                        <a:pt x="687886" y="598954"/>
                        <a:pt x="664671" y="571097"/>
                      </a:cubicBezTo>
                      <a:close/>
                    </a:path>
                  </a:pathLst>
                </a:custGeom>
                <a:solidFill>
                  <a:schemeClr val="accent4"/>
                </a:solidFill>
                <a:ln w="9525" cap="flat">
                  <a:noFill/>
                  <a:prstDash val="solid"/>
                  <a:miter/>
                </a:ln>
              </p:spPr>
              <p:txBody>
                <a:bodyPr rtlCol="0" anchor="ctr"/>
                <a:lstStyle/>
                <a:p>
                  <a:pPr defTabSz="685800">
                    <a:defRPr/>
                  </a:pPr>
                  <a:endParaRPr lang="en-IN" sz="1350" kern="0">
                    <a:solidFill>
                      <a:srgbClr val="505050"/>
                    </a:solidFill>
                  </a:endParaRPr>
                </a:p>
              </p:txBody>
            </p:sp>
          </p:grpSp>
        </p:grpSp>
        <p:grpSp>
          <p:nvGrpSpPr>
            <p:cNvPr id="45" name="Group 44" descr="Icon of document with check list">
              <a:extLst>
                <a:ext uri="{FF2B5EF4-FFF2-40B4-BE49-F238E27FC236}">
                  <a16:creationId xmlns:a16="http://schemas.microsoft.com/office/drawing/2014/main" id="{655075E1-BE32-8C3D-CD14-1632BF1E1B32}"/>
                </a:ext>
              </a:extLst>
            </p:cNvPr>
            <p:cNvGrpSpPr>
              <a:grpSpLocks noChangeAspect="1"/>
            </p:cNvGrpSpPr>
            <p:nvPr/>
          </p:nvGrpSpPr>
          <p:grpSpPr>
            <a:xfrm>
              <a:off x="2138473" y="4728275"/>
              <a:ext cx="1007857" cy="1008000"/>
              <a:chOff x="418643" y="4853834"/>
              <a:chExt cx="717140" cy="717242"/>
            </a:xfrm>
          </p:grpSpPr>
          <p:grpSp>
            <p:nvGrpSpPr>
              <p:cNvPr id="46" name="Group 45">
                <a:extLst>
                  <a:ext uri="{FF2B5EF4-FFF2-40B4-BE49-F238E27FC236}">
                    <a16:creationId xmlns:a16="http://schemas.microsoft.com/office/drawing/2014/main" id="{0194A13D-E02C-67DB-9889-24FE763B9149}"/>
                  </a:ext>
                  <a:ext uri="{C183D7F6-B498-43B3-948B-1728B52AA6E4}">
                    <adec:decorative xmlns:adec="http://schemas.microsoft.com/office/drawing/2017/decorative" val="1"/>
                  </a:ext>
                </a:extLst>
              </p:cNvPr>
              <p:cNvGrpSpPr/>
              <p:nvPr/>
            </p:nvGrpSpPr>
            <p:grpSpPr>
              <a:xfrm>
                <a:off x="418643" y="4853834"/>
                <a:ext cx="717140" cy="717242"/>
                <a:chOff x="7962901" y="3032919"/>
                <a:chExt cx="981074" cy="981076"/>
              </a:xfrm>
            </p:grpSpPr>
            <p:sp>
              <p:nvSpPr>
                <p:cNvPr id="58" name="Freeform 5">
                  <a:extLst>
                    <a:ext uri="{FF2B5EF4-FFF2-40B4-BE49-F238E27FC236}">
                      <a16:creationId xmlns:a16="http://schemas.microsoft.com/office/drawing/2014/main" id="{657CBD38-C60C-89ED-2740-6FBF7C3FD98D}"/>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59" name="Freeform 6">
                  <a:extLst>
                    <a:ext uri="{FF2B5EF4-FFF2-40B4-BE49-F238E27FC236}">
                      <a16:creationId xmlns:a16="http://schemas.microsoft.com/office/drawing/2014/main" id="{781C546D-3E15-09BA-921E-EA513E736576}"/>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68580" tIns="34290" rIns="68580" bIns="34290" numCol="1" anchor="t" anchorCtr="0" compatLnSpc="1">
                  <a:prstTxWarp prst="textNoShape">
                    <a:avLst/>
                  </a:prstTxWarp>
                </a:bodyPr>
                <a:lstStyle/>
                <a:p>
                  <a:endParaRPr lang="en-US" sz="1298"/>
                </a:p>
              </p:txBody>
            </p:sp>
          </p:grpSp>
          <p:grpSp>
            <p:nvGrpSpPr>
              <p:cNvPr id="47" name="Group 46" descr="Icon of document with check list">
                <a:extLst>
                  <a:ext uri="{FF2B5EF4-FFF2-40B4-BE49-F238E27FC236}">
                    <a16:creationId xmlns:a16="http://schemas.microsoft.com/office/drawing/2014/main" id="{B62552E9-9478-67C6-966B-E6FDE7DD3846}"/>
                  </a:ext>
                </a:extLst>
              </p:cNvPr>
              <p:cNvGrpSpPr>
                <a:grpSpLocks noChangeAspect="1"/>
              </p:cNvGrpSpPr>
              <p:nvPr/>
            </p:nvGrpSpPr>
            <p:grpSpPr>
              <a:xfrm>
                <a:off x="644013" y="5035533"/>
                <a:ext cx="266400" cy="353844"/>
                <a:chOff x="9068462" y="4294986"/>
                <a:chExt cx="345641" cy="459094"/>
              </a:xfrm>
            </p:grpSpPr>
            <p:sp>
              <p:nvSpPr>
                <p:cNvPr id="48" name="Freeform: Shape 47">
                  <a:extLst>
                    <a:ext uri="{FF2B5EF4-FFF2-40B4-BE49-F238E27FC236}">
                      <a16:creationId xmlns:a16="http://schemas.microsoft.com/office/drawing/2014/main" id="{C98A754B-B515-29A0-A13F-A199A3085023}"/>
                    </a:ext>
                  </a:extLst>
                </p:cNvPr>
                <p:cNvSpPr/>
                <p:nvPr/>
              </p:nvSpPr>
              <p:spPr>
                <a:xfrm>
                  <a:off x="9068462" y="4294986"/>
                  <a:ext cx="345640" cy="459094"/>
                </a:xfrm>
                <a:custGeom>
                  <a:avLst/>
                  <a:gdLst>
                    <a:gd name="connsiteX0" fmla="*/ 0 w 551833"/>
                    <a:gd name="connsiteY0" fmla="*/ 0 h 732972"/>
                    <a:gd name="connsiteX1" fmla="*/ 322241 w 551833"/>
                    <a:gd name="connsiteY1" fmla="*/ 0 h 732972"/>
                    <a:gd name="connsiteX2" fmla="*/ 322241 w 551833"/>
                    <a:gd name="connsiteY2" fmla="*/ 231465 h 732972"/>
                    <a:gd name="connsiteX3" fmla="*/ 551833 w 551833"/>
                    <a:gd name="connsiteY3" fmla="*/ 231465 h 732972"/>
                    <a:gd name="connsiteX4" fmla="*/ 551833 w 551833"/>
                    <a:gd name="connsiteY4" fmla="*/ 732972 h 732972"/>
                    <a:gd name="connsiteX5" fmla="*/ 0 w 551833"/>
                    <a:gd name="connsiteY5" fmla="*/ 732972 h 732972"/>
                    <a:gd name="connsiteX6" fmla="*/ 0 w 551833"/>
                    <a:gd name="connsiteY6" fmla="*/ 0 h 73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833" h="732972">
                      <a:moveTo>
                        <a:pt x="0" y="0"/>
                      </a:moveTo>
                      <a:lnTo>
                        <a:pt x="322241" y="0"/>
                      </a:lnTo>
                      <a:lnTo>
                        <a:pt x="322241" y="231465"/>
                      </a:lnTo>
                      <a:lnTo>
                        <a:pt x="551833" y="231465"/>
                      </a:lnTo>
                      <a:lnTo>
                        <a:pt x="551833" y="732972"/>
                      </a:lnTo>
                      <a:lnTo>
                        <a:pt x="0" y="732972"/>
                      </a:lnTo>
                      <a:lnTo>
                        <a:pt x="0" y="0"/>
                      </a:lnTo>
                      <a:close/>
                    </a:path>
                  </a:pathLst>
                </a:custGeom>
                <a:solidFill>
                  <a:schemeClr val="bg1">
                    <a:lumMod val="75000"/>
                  </a:schemeClr>
                </a:solidFill>
                <a:ln w="13097" cap="flat">
                  <a:noFill/>
                  <a:prstDash val="solid"/>
                  <a:miter/>
                </a:ln>
              </p:spPr>
              <p:txBody>
                <a:bodyPr wrap="square" rtlCol="0" anchor="ctr">
                  <a:noAutofit/>
                </a:bodyPr>
                <a:lstStyle/>
                <a:p>
                  <a:pPr defTabSz="685800">
                    <a:defRPr/>
                  </a:pPr>
                  <a:endParaRPr lang="en-IN" sz="1350" kern="0">
                    <a:solidFill>
                      <a:srgbClr val="505050"/>
                    </a:solidFill>
                  </a:endParaRPr>
                </a:p>
              </p:txBody>
            </p:sp>
            <p:sp>
              <p:nvSpPr>
                <p:cNvPr id="49" name="Freeform: Shape 48">
                  <a:extLst>
                    <a:ext uri="{FF2B5EF4-FFF2-40B4-BE49-F238E27FC236}">
                      <a16:creationId xmlns:a16="http://schemas.microsoft.com/office/drawing/2014/main" id="{1C30388D-D703-ECEC-17F8-B91475D7C808}"/>
                    </a:ext>
                  </a:extLst>
                </p:cNvPr>
                <p:cNvSpPr/>
                <p:nvPr/>
              </p:nvSpPr>
              <p:spPr>
                <a:xfrm>
                  <a:off x="9298049" y="4294986"/>
                  <a:ext cx="116054" cy="111149"/>
                </a:xfrm>
                <a:custGeom>
                  <a:avLst/>
                  <a:gdLst>
                    <a:gd name="connsiteX0" fmla="*/ 0 w 185287"/>
                    <a:gd name="connsiteY0" fmla="*/ 0 h 177456"/>
                    <a:gd name="connsiteX1" fmla="*/ 185287 w 185287"/>
                    <a:gd name="connsiteY1" fmla="*/ 177456 h 177456"/>
                    <a:gd name="connsiteX2" fmla="*/ 0 w 185287"/>
                    <a:gd name="connsiteY2" fmla="*/ 177456 h 177456"/>
                    <a:gd name="connsiteX3" fmla="*/ 0 w 185287"/>
                    <a:gd name="connsiteY3" fmla="*/ 0 h 177456"/>
                  </a:gdLst>
                  <a:ahLst/>
                  <a:cxnLst>
                    <a:cxn ang="0">
                      <a:pos x="connsiteX0" y="connsiteY0"/>
                    </a:cxn>
                    <a:cxn ang="0">
                      <a:pos x="connsiteX1" y="connsiteY1"/>
                    </a:cxn>
                    <a:cxn ang="0">
                      <a:pos x="connsiteX2" y="connsiteY2"/>
                    </a:cxn>
                    <a:cxn ang="0">
                      <a:pos x="connsiteX3" y="connsiteY3"/>
                    </a:cxn>
                  </a:cxnLst>
                  <a:rect l="l" t="t" r="r" b="b"/>
                  <a:pathLst>
                    <a:path w="185287" h="177456">
                      <a:moveTo>
                        <a:pt x="0" y="0"/>
                      </a:moveTo>
                      <a:lnTo>
                        <a:pt x="185287" y="177456"/>
                      </a:lnTo>
                      <a:lnTo>
                        <a:pt x="0" y="177456"/>
                      </a:lnTo>
                      <a:lnTo>
                        <a:pt x="0" y="0"/>
                      </a:lnTo>
                      <a:close/>
                    </a:path>
                  </a:pathLst>
                </a:custGeom>
                <a:solidFill>
                  <a:srgbClr val="3C3C41"/>
                </a:solidFill>
                <a:ln w="13097" cap="flat">
                  <a:noFill/>
                  <a:prstDash val="solid"/>
                  <a:miter/>
                </a:ln>
              </p:spPr>
              <p:txBody>
                <a:bodyPr wrap="square" rtlCol="0" anchor="ctr">
                  <a:noAutofit/>
                </a:bodyPr>
                <a:lstStyle/>
                <a:p>
                  <a:pPr defTabSz="685800">
                    <a:defRPr/>
                  </a:pPr>
                  <a:endParaRPr lang="en-IN" sz="1350" kern="0">
                    <a:solidFill>
                      <a:srgbClr val="505050"/>
                    </a:solidFill>
                  </a:endParaRPr>
                </a:p>
              </p:txBody>
            </p:sp>
            <p:sp>
              <p:nvSpPr>
                <p:cNvPr id="50" name="Freeform: Shape 49">
                  <a:extLst>
                    <a:ext uri="{FF2B5EF4-FFF2-40B4-BE49-F238E27FC236}">
                      <a16:creationId xmlns:a16="http://schemas.microsoft.com/office/drawing/2014/main" id="{3EEBFB00-D9CB-415A-79E3-0F78ADF50645}"/>
                    </a:ext>
                  </a:extLst>
                </p:cNvPr>
                <p:cNvSpPr/>
                <p:nvPr/>
              </p:nvSpPr>
              <p:spPr>
                <a:xfrm>
                  <a:off x="9090763" y="4446564"/>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38815 h 97040"/>
                    <a:gd name="connsiteX4" fmla="*/ 23858 w 130134"/>
                    <a:gd name="connsiteY4" fmla="*/ 19408 h 97040"/>
                    <a:gd name="connsiteX5" fmla="*/ 52053 w 130134"/>
                    <a:gd name="connsiteY5" fmla="*/ 49596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38815"/>
                      </a:lnTo>
                      <a:lnTo>
                        <a:pt x="23858" y="19408"/>
                      </a:lnTo>
                      <a:lnTo>
                        <a:pt x="52053" y="49596"/>
                      </a:lnTo>
                      <a:lnTo>
                        <a:pt x="108444" y="0"/>
                      </a:lnTo>
                      <a:close/>
                    </a:path>
                  </a:pathLst>
                </a:custGeom>
                <a:solidFill>
                  <a:schemeClr val="accent4"/>
                </a:solidFill>
                <a:ln w="9525" cap="flat">
                  <a:noFill/>
                  <a:prstDash val="solid"/>
                  <a:miter/>
                </a:ln>
              </p:spPr>
              <p:txBody>
                <a:bodyPr wrap="square" rtlCol="0" anchor="ctr">
                  <a:noAutofit/>
                </a:bodyPr>
                <a:lstStyle/>
                <a:p>
                  <a:pPr defTabSz="685800">
                    <a:defRPr/>
                  </a:pPr>
                  <a:endParaRPr lang="en-US" sz="1350" kern="0">
                    <a:solidFill>
                      <a:srgbClr val="505050"/>
                    </a:solidFill>
                  </a:endParaRPr>
                </a:p>
              </p:txBody>
            </p:sp>
            <p:sp>
              <p:nvSpPr>
                <p:cNvPr id="51" name="Freeform: Shape 50">
                  <a:extLst>
                    <a:ext uri="{FF2B5EF4-FFF2-40B4-BE49-F238E27FC236}">
                      <a16:creationId xmlns:a16="http://schemas.microsoft.com/office/drawing/2014/main" id="{0F6F6AB7-16A5-AA65-45E3-D85091892B52}"/>
                    </a:ext>
                  </a:extLst>
                </p:cNvPr>
                <p:cNvSpPr/>
                <p:nvPr/>
              </p:nvSpPr>
              <p:spPr>
                <a:xfrm>
                  <a:off x="9199440" y="4457367"/>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4"/>
                </a:solidFill>
                <a:ln w="9525" cap="flat">
                  <a:noFill/>
                  <a:prstDash val="solid"/>
                  <a:miter/>
                </a:ln>
              </p:spPr>
              <p:txBody>
                <a:bodyPr wrap="square" rtlCol="0" anchor="ctr">
                  <a:noAutofit/>
                </a:bodyPr>
                <a:lstStyle/>
                <a:p>
                  <a:pPr defTabSz="685800">
                    <a:defRPr/>
                  </a:pPr>
                  <a:endParaRPr lang="en-US" sz="1350" kern="0">
                    <a:solidFill>
                      <a:srgbClr val="505050"/>
                    </a:solidFill>
                  </a:endParaRPr>
                </a:p>
              </p:txBody>
            </p:sp>
            <p:sp>
              <p:nvSpPr>
                <p:cNvPr id="52" name="Freeform: Shape 51">
                  <a:extLst>
                    <a:ext uri="{FF2B5EF4-FFF2-40B4-BE49-F238E27FC236}">
                      <a16:creationId xmlns:a16="http://schemas.microsoft.com/office/drawing/2014/main" id="{E99B082A-5B14-FC15-72E0-C750A694D50E}"/>
                    </a:ext>
                  </a:extLst>
                </p:cNvPr>
                <p:cNvSpPr/>
                <p:nvPr/>
              </p:nvSpPr>
              <p:spPr>
                <a:xfrm>
                  <a:off x="9090763" y="4518152"/>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40973 h 97040"/>
                    <a:gd name="connsiteX4" fmla="*/ 23858 w 130134"/>
                    <a:gd name="connsiteY4" fmla="*/ 19408 h 97040"/>
                    <a:gd name="connsiteX5" fmla="*/ 52053 w 130134"/>
                    <a:gd name="connsiteY5" fmla="*/ 51754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40973"/>
                      </a:lnTo>
                      <a:lnTo>
                        <a:pt x="23858" y="19408"/>
                      </a:lnTo>
                      <a:lnTo>
                        <a:pt x="52053" y="51754"/>
                      </a:lnTo>
                      <a:lnTo>
                        <a:pt x="108444" y="0"/>
                      </a:lnTo>
                      <a:close/>
                    </a:path>
                  </a:pathLst>
                </a:custGeom>
                <a:solidFill>
                  <a:schemeClr val="accent4"/>
                </a:solidFill>
                <a:ln w="9525" cap="flat">
                  <a:noFill/>
                  <a:prstDash val="solid"/>
                  <a:miter/>
                </a:ln>
              </p:spPr>
              <p:txBody>
                <a:bodyPr wrap="square" rtlCol="0" anchor="ctr">
                  <a:noAutofit/>
                </a:bodyPr>
                <a:lstStyle/>
                <a:p>
                  <a:pPr defTabSz="685800">
                    <a:defRPr/>
                  </a:pPr>
                  <a:endParaRPr lang="en-US" sz="1350" kern="0">
                    <a:solidFill>
                      <a:srgbClr val="505050"/>
                    </a:solidFill>
                  </a:endParaRPr>
                </a:p>
              </p:txBody>
            </p:sp>
            <p:sp>
              <p:nvSpPr>
                <p:cNvPr id="53" name="Freeform: Shape 52">
                  <a:extLst>
                    <a:ext uri="{FF2B5EF4-FFF2-40B4-BE49-F238E27FC236}">
                      <a16:creationId xmlns:a16="http://schemas.microsoft.com/office/drawing/2014/main" id="{BF7FADEC-898D-280F-88AA-F32C5DC94993}"/>
                    </a:ext>
                  </a:extLst>
                </p:cNvPr>
                <p:cNvSpPr/>
                <p:nvPr/>
              </p:nvSpPr>
              <p:spPr>
                <a:xfrm>
                  <a:off x="9199440" y="4531656"/>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4"/>
                </a:solidFill>
                <a:ln w="9525" cap="flat">
                  <a:noFill/>
                  <a:prstDash val="solid"/>
                  <a:miter/>
                </a:ln>
              </p:spPr>
              <p:txBody>
                <a:bodyPr wrap="square" rtlCol="0" anchor="ctr">
                  <a:noAutofit/>
                </a:bodyPr>
                <a:lstStyle/>
                <a:p>
                  <a:pPr defTabSz="685800">
                    <a:defRPr/>
                  </a:pPr>
                  <a:endParaRPr lang="en-US" sz="1350" kern="0">
                    <a:solidFill>
                      <a:srgbClr val="505050"/>
                    </a:solidFill>
                  </a:endParaRPr>
                </a:p>
              </p:txBody>
            </p:sp>
            <p:sp>
              <p:nvSpPr>
                <p:cNvPr id="54" name="Freeform: Shape 53">
                  <a:extLst>
                    <a:ext uri="{FF2B5EF4-FFF2-40B4-BE49-F238E27FC236}">
                      <a16:creationId xmlns:a16="http://schemas.microsoft.com/office/drawing/2014/main" id="{F6A6C936-5A48-6F0C-7C5A-58B426EBC9C4}"/>
                    </a:ext>
                  </a:extLst>
                </p:cNvPr>
                <p:cNvSpPr/>
                <p:nvPr/>
              </p:nvSpPr>
              <p:spPr>
                <a:xfrm>
                  <a:off x="9090763" y="4591090"/>
                  <a:ext cx="81509" cy="60781"/>
                </a:xfrm>
                <a:custGeom>
                  <a:avLst/>
                  <a:gdLst>
                    <a:gd name="connsiteX0" fmla="*/ 108444 w 130134"/>
                    <a:gd name="connsiteY0" fmla="*/ 0 h 97040"/>
                    <a:gd name="connsiteX1" fmla="*/ 130134 w 130134"/>
                    <a:gd name="connsiteY1" fmla="*/ 23721 h 97040"/>
                    <a:gd name="connsiteX2" fmla="*/ 47715 w 130134"/>
                    <a:gd name="connsiteY2" fmla="*/ 97040 h 97040"/>
                    <a:gd name="connsiteX3" fmla="*/ 0 w 130134"/>
                    <a:gd name="connsiteY3" fmla="*/ 38815 h 97040"/>
                    <a:gd name="connsiteX4" fmla="*/ 23858 w 130134"/>
                    <a:gd name="connsiteY4" fmla="*/ 19408 h 97040"/>
                    <a:gd name="connsiteX5" fmla="*/ 52053 w 130134"/>
                    <a:gd name="connsiteY5" fmla="*/ 49596 h 97040"/>
                    <a:gd name="connsiteX6" fmla="*/ 108444 w 130134"/>
                    <a:gd name="connsiteY6" fmla="*/ 0 h 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7040">
                      <a:moveTo>
                        <a:pt x="108444" y="0"/>
                      </a:moveTo>
                      <a:lnTo>
                        <a:pt x="130134" y="23721"/>
                      </a:lnTo>
                      <a:lnTo>
                        <a:pt x="47715" y="97040"/>
                      </a:lnTo>
                      <a:lnTo>
                        <a:pt x="0" y="38815"/>
                      </a:lnTo>
                      <a:lnTo>
                        <a:pt x="23858" y="19408"/>
                      </a:lnTo>
                      <a:lnTo>
                        <a:pt x="52053" y="49596"/>
                      </a:lnTo>
                      <a:lnTo>
                        <a:pt x="108444" y="0"/>
                      </a:lnTo>
                      <a:close/>
                    </a:path>
                  </a:pathLst>
                </a:custGeom>
                <a:solidFill>
                  <a:schemeClr val="accent4"/>
                </a:solidFill>
                <a:ln w="9525" cap="flat">
                  <a:noFill/>
                  <a:prstDash val="solid"/>
                  <a:miter/>
                </a:ln>
              </p:spPr>
              <p:txBody>
                <a:bodyPr wrap="square" rtlCol="0" anchor="ctr">
                  <a:noAutofit/>
                </a:bodyPr>
                <a:lstStyle/>
                <a:p>
                  <a:pPr defTabSz="685800">
                    <a:defRPr/>
                  </a:pPr>
                  <a:endParaRPr lang="en-US" sz="1350" kern="0">
                    <a:solidFill>
                      <a:srgbClr val="505050"/>
                    </a:solidFill>
                  </a:endParaRPr>
                </a:p>
              </p:txBody>
            </p:sp>
            <p:sp>
              <p:nvSpPr>
                <p:cNvPr id="55" name="Freeform: Shape 54">
                  <a:extLst>
                    <a:ext uri="{FF2B5EF4-FFF2-40B4-BE49-F238E27FC236}">
                      <a16:creationId xmlns:a16="http://schemas.microsoft.com/office/drawing/2014/main" id="{8B5415BD-9405-CFC7-C0F1-A6F35A409E3D}"/>
                    </a:ext>
                  </a:extLst>
                </p:cNvPr>
                <p:cNvSpPr/>
                <p:nvPr/>
              </p:nvSpPr>
              <p:spPr>
                <a:xfrm>
                  <a:off x="9199440" y="4604594"/>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4"/>
                </a:solidFill>
                <a:ln w="9525" cap="flat">
                  <a:noFill/>
                  <a:prstDash val="solid"/>
                  <a:miter/>
                </a:ln>
              </p:spPr>
              <p:txBody>
                <a:bodyPr wrap="square" rtlCol="0" anchor="ctr">
                  <a:noAutofit/>
                </a:bodyPr>
                <a:lstStyle/>
                <a:p>
                  <a:pPr defTabSz="685800">
                    <a:defRPr/>
                  </a:pPr>
                  <a:endParaRPr lang="en-US" sz="1350" kern="0">
                    <a:solidFill>
                      <a:srgbClr val="505050"/>
                    </a:solidFill>
                  </a:endParaRPr>
                </a:p>
              </p:txBody>
            </p:sp>
            <p:sp>
              <p:nvSpPr>
                <p:cNvPr id="56" name="Freeform: Shape 55">
                  <a:extLst>
                    <a:ext uri="{FF2B5EF4-FFF2-40B4-BE49-F238E27FC236}">
                      <a16:creationId xmlns:a16="http://schemas.microsoft.com/office/drawing/2014/main" id="{B1406010-FB93-D770-7E80-8186CA378201}"/>
                    </a:ext>
                  </a:extLst>
                </p:cNvPr>
                <p:cNvSpPr/>
                <p:nvPr/>
              </p:nvSpPr>
              <p:spPr>
                <a:xfrm>
                  <a:off x="9090763" y="4662677"/>
                  <a:ext cx="81509" cy="62130"/>
                </a:xfrm>
                <a:custGeom>
                  <a:avLst/>
                  <a:gdLst>
                    <a:gd name="connsiteX0" fmla="*/ 108444 w 130134"/>
                    <a:gd name="connsiteY0" fmla="*/ 0 h 99195"/>
                    <a:gd name="connsiteX1" fmla="*/ 130134 w 130134"/>
                    <a:gd name="connsiteY1" fmla="*/ 23721 h 99195"/>
                    <a:gd name="connsiteX2" fmla="*/ 47715 w 130134"/>
                    <a:gd name="connsiteY2" fmla="*/ 99195 h 99195"/>
                    <a:gd name="connsiteX3" fmla="*/ 0 w 130134"/>
                    <a:gd name="connsiteY3" fmla="*/ 40973 h 99195"/>
                    <a:gd name="connsiteX4" fmla="*/ 23858 w 130134"/>
                    <a:gd name="connsiteY4" fmla="*/ 19408 h 99195"/>
                    <a:gd name="connsiteX5" fmla="*/ 52053 w 130134"/>
                    <a:gd name="connsiteY5" fmla="*/ 51754 h 99195"/>
                    <a:gd name="connsiteX6" fmla="*/ 108444 w 130134"/>
                    <a:gd name="connsiteY6" fmla="*/ 0 h 9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134" h="99195">
                      <a:moveTo>
                        <a:pt x="108444" y="0"/>
                      </a:moveTo>
                      <a:lnTo>
                        <a:pt x="130134" y="23721"/>
                      </a:lnTo>
                      <a:lnTo>
                        <a:pt x="47715" y="99195"/>
                      </a:lnTo>
                      <a:lnTo>
                        <a:pt x="0" y="40973"/>
                      </a:lnTo>
                      <a:lnTo>
                        <a:pt x="23858" y="19408"/>
                      </a:lnTo>
                      <a:lnTo>
                        <a:pt x="52053" y="51754"/>
                      </a:lnTo>
                      <a:lnTo>
                        <a:pt x="108444" y="0"/>
                      </a:lnTo>
                      <a:close/>
                    </a:path>
                  </a:pathLst>
                </a:custGeom>
                <a:solidFill>
                  <a:schemeClr val="accent4"/>
                </a:solidFill>
                <a:ln w="9525" cap="flat">
                  <a:noFill/>
                  <a:prstDash val="solid"/>
                  <a:miter/>
                </a:ln>
              </p:spPr>
              <p:txBody>
                <a:bodyPr wrap="square" rtlCol="0" anchor="ctr">
                  <a:noAutofit/>
                </a:bodyPr>
                <a:lstStyle/>
                <a:p>
                  <a:pPr defTabSz="685800">
                    <a:defRPr/>
                  </a:pPr>
                  <a:endParaRPr lang="en-US" sz="1350" kern="0">
                    <a:solidFill>
                      <a:srgbClr val="505050"/>
                    </a:solidFill>
                  </a:endParaRPr>
                </a:p>
              </p:txBody>
            </p:sp>
            <p:sp>
              <p:nvSpPr>
                <p:cNvPr id="57" name="Freeform: Shape 56">
                  <a:extLst>
                    <a:ext uri="{FF2B5EF4-FFF2-40B4-BE49-F238E27FC236}">
                      <a16:creationId xmlns:a16="http://schemas.microsoft.com/office/drawing/2014/main" id="{174ACA20-BEEB-6E3F-A3BF-9EC980458C08}"/>
                    </a:ext>
                  </a:extLst>
                </p:cNvPr>
                <p:cNvSpPr/>
                <p:nvPr/>
              </p:nvSpPr>
              <p:spPr>
                <a:xfrm>
                  <a:off x="9199440" y="4677532"/>
                  <a:ext cx="180682" cy="31066"/>
                </a:xfrm>
                <a:custGeom>
                  <a:avLst/>
                  <a:gdLst>
                    <a:gd name="connsiteX0" fmla="*/ 0 w 288469"/>
                    <a:gd name="connsiteY0" fmla="*/ 0 h 49598"/>
                    <a:gd name="connsiteX1" fmla="*/ 288469 w 288469"/>
                    <a:gd name="connsiteY1" fmla="*/ 0 h 49598"/>
                    <a:gd name="connsiteX2" fmla="*/ 288469 w 288469"/>
                    <a:gd name="connsiteY2" fmla="*/ 49598 h 49598"/>
                    <a:gd name="connsiteX3" fmla="*/ 0 w 288469"/>
                    <a:gd name="connsiteY3" fmla="*/ 49598 h 49598"/>
                    <a:gd name="connsiteX4" fmla="*/ 0 w 288469"/>
                    <a:gd name="connsiteY4" fmla="*/ 0 h 4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69" h="49598">
                      <a:moveTo>
                        <a:pt x="0" y="0"/>
                      </a:moveTo>
                      <a:lnTo>
                        <a:pt x="288469" y="0"/>
                      </a:lnTo>
                      <a:lnTo>
                        <a:pt x="288469" y="49598"/>
                      </a:lnTo>
                      <a:lnTo>
                        <a:pt x="0" y="49598"/>
                      </a:lnTo>
                      <a:lnTo>
                        <a:pt x="0" y="0"/>
                      </a:lnTo>
                      <a:close/>
                    </a:path>
                  </a:pathLst>
                </a:custGeom>
                <a:solidFill>
                  <a:schemeClr val="accent4"/>
                </a:solidFill>
                <a:ln w="9525" cap="flat">
                  <a:noFill/>
                  <a:prstDash val="solid"/>
                  <a:miter/>
                </a:ln>
              </p:spPr>
              <p:txBody>
                <a:bodyPr wrap="square" rtlCol="0" anchor="ctr">
                  <a:noAutofit/>
                </a:bodyPr>
                <a:lstStyle/>
                <a:p>
                  <a:pPr defTabSz="685800">
                    <a:defRPr/>
                  </a:pPr>
                  <a:endParaRPr lang="en-US" sz="1350" kern="0">
                    <a:solidFill>
                      <a:srgbClr val="505050"/>
                    </a:solidFill>
                  </a:endParaRPr>
                </a:p>
              </p:txBody>
            </p:sp>
          </p:grpSp>
        </p:grpSp>
      </p:grpSp>
      <p:sp>
        <p:nvSpPr>
          <p:cNvPr id="62" name="Rectangle 61">
            <a:extLst>
              <a:ext uri="{FF2B5EF4-FFF2-40B4-BE49-F238E27FC236}">
                <a16:creationId xmlns:a16="http://schemas.microsoft.com/office/drawing/2014/main" id="{2C55D107-2DFD-970A-CF8C-765B5A45720A}"/>
              </a:ext>
              <a:ext uri="{C183D7F6-B498-43B3-948B-1728B52AA6E4}">
                <adec:decorative xmlns:adec="http://schemas.microsoft.com/office/drawing/2017/decorative" val="1"/>
              </a:ext>
            </a:extLst>
          </p:cNvPr>
          <p:cNvSpPr/>
          <p:nvPr/>
        </p:nvSpPr>
        <p:spPr bwMode="auto">
          <a:xfrm>
            <a:off x="313983" y="1040518"/>
            <a:ext cx="8516035" cy="3102858"/>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00588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normAutofit/>
          </a:bodyPr>
          <a:lstStyle/>
          <a:p>
            <a:r>
              <a:rPr lang="en-US" sz="4000" dirty="0"/>
              <a:t>Set up customer journeys</a:t>
            </a:r>
          </a:p>
        </p:txBody>
      </p:sp>
      <p:pic>
        <p:nvPicPr>
          <p:cNvPr id="4" name="Picture 3" descr="A screenshot for Set up customer journeys.">
            <a:extLst>
              <a:ext uri="{FF2B5EF4-FFF2-40B4-BE49-F238E27FC236}">
                <a16:creationId xmlns:a16="http://schemas.microsoft.com/office/drawing/2014/main" id="{37D2BE4B-9100-7568-204E-7A65EA1DF510}"/>
              </a:ext>
            </a:extLst>
          </p:cNvPr>
          <p:cNvPicPr>
            <a:picLocks noChangeAspect="1"/>
          </p:cNvPicPr>
          <p:nvPr/>
        </p:nvPicPr>
        <p:blipFill>
          <a:blip r:embed="rId3"/>
          <a:stretch>
            <a:fillRect/>
          </a:stretch>
        </p:blipFill>
        <p:spPr>
          <a:xfrm>
            <a:off x="228600" y="1063229"/>
            <a:ext cx="8122874" cy="3405359"/>
          </a:xfrm>
          <a:prstGeom prst="rect">
            <a:avLst/>
          </a:prstGeom>
        </p:spPr>
      </p:pic>
    </p:spTree>
    <p:extLst>
      <p:ext uri="{BB962C8B-B14F-4D97-AF65-F5344CB8AC3E}">
        <p14:creationId xmlns:p14="http://schemas.microsoft.com/office/powerpoint/2010/main" val="3492326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352425" y="1276350"/>
            <a:ext cx="7724776" cy="2523768"/>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46DDD9"/>
                </a:solidFill>
                <a:effectLst/>
                <a:uLnTx/>
                <a:uFillTx/>
                <a:latin typeface="Conthrax Sb"/>
                <a:ea typeface="+mn-ea"/>
                <a:cs typeface="+mn-cs"/>
              </a:rPr>
              <a:t>Agenda</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b="1" i="0" u="none" strike="noStrike" kern="1200" cap="none" spc="0" normalizeH="0" baseline="0" noProof="0" dirty="0">
                <a:ln>
                  <a:noFill/>
                </a:ln>
                <a:solidFill>
                  <a:srgbClr val="3454E1"/>
                </a:solidFill>
                <a:effectLst/>
                <a:uLnTx/>
                <a:uFillTx/>
                <a:latin typeface="Century Gothic"/>
                <a:ea typeface="+mn-ea"/>
                <a:cs typeface="+mn-cs"/>
              </a:rPr>
              <a:t>CRM Systems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b="1" i="0" u="none" strike="noStrike" kern="1200" cap="none" spc="0" normalizeH="0" baseline="0" noProof="0" dirty="0">
                <a:ln>
                  <a:noFill/>
                </a:ln>
                <a:solidFill>
                  <a:srgbClr val="3454E1"/>
                </a:solidFill>
                <a:effectLst/>
                <a:uLnTx/>
                <a:uFillTx/>
                <a:latin typeface="Century Gothic"/>
                <a:ea typeface="+mn-ea"/>
                <a:cs typeface="+mn-cs"/>
              </a:rPr>
              <a:t>Microsoft Dynamics 365 CRM</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b="1" i="0" u="none" strike="noStrike" kern="1200" cap="none" spc="0" normalizeH="0" baseline="0" noProof="0" dirty="0">
                <a:ln>
                  <a:noFill/>
                </a:ln>
                <a:solidFill>
                  <a:srgbClr val="3454E1"/>
                </a:solidFill>
                <a:effectLst/>
                <a:uLnTx/>
                <a:uFillTx/>
                <a:latin typeface="Century Gothic"/>
                <a:ea typeface="+mn-ea"/>
                <a:cs typeface="+mn-cs"/>
              </a:rPr>
              <a:t>Modules of Dynamics 365 CRM</a:t>
            </a:r>
          </a:p>
          <a:p>
            <a:pPr marL="400050" marR="0" lvl="0" indent="-400050" defTabSz="914400" rtl="0" eaLnBrk="1" fontAlgn="auto" latinLnBrk="0" hangingPunct="1">
              <a:lnSpc>
                <a:spcPct val="100000"/>
              </a:lnSpc>
              <a:spcBef>
                <a:spcPts val="0"/>
              </a:spcBef>
              <a:spcAft>
                <a:spcPts val="0"/>
              </a:spcAft>
              <a:buClrTx/>
              <a:buSzTx/>
              <a:buFont typeface="+mj-lt"/>
              <a:buAutoNum type="alphaLcParenR"/>
              <a:tabLst/>
              <a:defRPr/>
            </a:pPr>
            <a:r>
              <a:rPr kumimoji="0" lang="en-US" sz="1600" b="0" i="0" u="none" strike="noStrike" kern="1200" cap="none" spc="0" normalizeH="0" baseline="0" noProof="0" dirty="0">
                <a:ln>
                  <a:noFill/>
                </a:ln>
                <a:solidFill>
                  <a:srgbClr val="3454E1"/>
                </a:solidFill>
                <a:effectLst/>
                <a:uLnTx/>
                <a:uFillTx/>
                <a:latin typeface="Century Gothic"/>
                <a:ea typeface="+mn-ea"/>
                <a:cs typeface="+mn-cs"/>
              </a:rPr>
              <a:t>Sales</a:t>
            </a:r>
          </a:p>
          <a:p>
            <a:pPr marL="400050" marR="0" lvl="0" indent="-400050" defTabSz="914400" rtl="0" eaLnBrk="1" fontAlgn="auto" latinLnBrk="0" hangingPunct="1">
              <a:lnSpc>
                <a:spcPct val="100000"/>
              </a:lnSpc>
              <a:spcBef>
                <a:spcPts val="0"/>
              </a:spcBef>
              <a:spcAft>
                <a:spcPts val="0"/>
              </a:spcAft>
              <a:buClrTx/>
              <a:buSzTx/>
              <a:buFont typeface="+mj-lt"/>
              <a:buAutoNum type="alphaLcParenR"/>
              <a:tabLst/>
              <a:defRPr/>
            </a:pPr>
            <a:r>
              <a:rPr kumimoji="0" lang="en-US" sz="1600" b="0" i="0" u="none" strike="noStrike" kern="1200" cap="none" spc="0" normalizeH="0" baseline="0" noProof="0" dirty="0">
                <a:ln>
                  <a:noFill/>
                </a:ln>
                <a:solidFill>
                  <a:srgbClr val="3454E1"/>
                </a:solidFill>
                <a:effectLst/>
                <a:uLnTx/>
                <a:uFillTx/>
                <a:latin typeface="Century Gothic"/>
                <a:ea typeface="+mn-ea"/>
                <a:cs typeface="+mn-cs"/>
              </a:rPr>
              <a:t>Marketing</a:t>
            </a:r>
          </a:p>
          <a:p>
            <a:pPr marL="400050" marR="0" lvl="0" indent="-400050" defTabSz="914400" rtl="0" eaLnBrk="1" fontAlgn="auto" latinLnBrk="0" hangingPunct="1">
              <a:lnSpc>
                <a:spcPct val="100000"/>
              </a:lnSpc>
              <a:spcBef>
                <a:spcPts val="0"/>
              </a:spcBef>
              <a:spcAft>
                <a:spcPts val="0"/>
              </a:spcAft>
              <a:buClrTx/>
              <a:buSzTx/>
              <a:buFont typeface="+mj-lt"/>
              <a:buAutoNum type="alphaLcParenR"/>
              <a:tabLst/>
              <a:defRPr/>
            </a:pPr>
            <a:r>
              <a:rPr kumimoji="0" lang="en-US" sz="1600" b="0" i="0" u="none" strike="noStrike" kern="1200" cap="none" spc="0" normalizeH="0" baseline="0" noProof="0" dirty="0">
                <a:ln>
                  <a:noFill/>
                </a:ln>
                <a:solidFill>
                  <a:srgbClr val="3454E1"/>
                </a:solidFill>
                <a:effectLst/>
                <a:uLnTx/>
                <a:uFillTx/>
                <a:latin typeface="Century Gothic"/>
                <a:ea typeface="+mn-ea"/>
                <a:cs typeface="+mn-cs"/>
              </a:rPr>
              <a:t>Customer Service</a:t>
            </a:r>
          </a:p>
          <a:p>
            <a:pPr marL="400050" marR="0" lvl="0" indent="-400050" defTabSz="914400" rtl="0" eaLnBrk="1" fontAlgn="auto" latinLnBrk="0" hangingPunct="1">
              <a:lnSpc>
                <a:spcPct val="100000"/>
              </a:lnSpc>
              <a:spcBef>
                <a:spcPts val="0"/>
              </a:spcBef>
              <a:spcAft>
                <a:spcPts val="0"/>
              </a:spcAft>
              <a:buClrTx/>
              <a:buSzTx/>
              <a:buFont typeface="+mj-lt"/>
              <a:buAutoNum type="alphaLcParenR"/>
              <a:tabLst/>
              <a:defRPr/>
            </a:pPr>
            <a:r>
              <a:rPr kumimoji="0" lang="en-US" sz="1600" b="0" i="0" u="none" strike="noStrike" kern="1200" cap="none" spc="0" normalizeH="0" baseline="0" noProof="0" dirty="0">
                <a:ln>
                  <a:noFill/>
                </a:ln>
                <a:solidFill>
                  <a:srgbClr val="3454E1"/>
                </a:solidFill>
                <a:effectLst/>
                <a:uLnTx/>
                <a:uFillTx/>
                <a:latin typeface="Century Gothic"/>
                <a:ea typeface="+mn-ea"/>
                <a:cs typeface="+mn-cs"/>
              </a:rPr>
              <a:t>Field Service</a:t>
            </a:r>
          </a:p>
          <a:p>
            <a:pPr marL="400050" marR="0" lvl="0" indent="-400050" defTabSz="914400" rtl="0" eaLnBrk="1" fontAlgn="auto" latinLnBrk="0" hangingPunct="1">
              <a:lnSpc>
                <a:spcPct val="100000"/>
              </a:lnSpc>
              <a:spcBef>
                <a:spcPts val="0"/>
              </a:spcBef>
              <a:spcAft>
                <a:spcPts val="0"/>
              </a:spcAft>
              <a:buClrTx/>
              <a:buSzTx/>
              <a:buFont typeface="+mj-lt"/>
              <a:buAutoNum type="alphaLcParenR"/>
              <a:tabLst/>
              <a:defRPr/>
            </a:pPr>
            <a:r>
              <a:rPr kumimoji="0" lang="en-US" sz="1600" b="0" i="0" u="none" strike="noStrike" kern="1200" cap="none" spc="0" normalizeH="0" baseline="0" noProof="0" dirty="0">
                <a:ln>
                  <a:noFill/>
                </a:ln>
                <a:solidFill>
                  <a:srgbClr val="3454E1"/>
                </a:solidFill>
                <a:effectLst/>
                <a:uLnTx/>
                <a:uFillTx/>
                <a:latin typeface="Century Gothic"/>
                <a:ea typeface="+mn-ea"/>
                <a:cs typeface="+mn-cs"/>
              </a:rPr>
              <a:t>Project Service </a:t>
            </a:r>
          </a:p>
        </p:txBody>
      </p:sp>
    </p:spTree>
    <p:extLst>
      <p:ext uri="{BB962C8B-B14F-4D97-AF65-F5344CB8AC3E}">
        <p14:creationId xmlns:p14="http://schemas.microsoft.com/office/powerpoint/2010/main" val="7165104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71CA9-FC95-254E-7CEE-A767BD789B03}"/>
              </a:ext>
            </a:extLst>
          </p:cNvPr>
          <p:cNvSpPr>
            <a:spLocks noGrp="1"/>
          </p:cNvSpPr>
          <p:nvPr>
            <p:ph type="title"/>
          </p:nvPr>
        </p:nvSpPr>
        <p:spPr/>
        <p:txBody>
          <a:bodyPr>
            <a:normAutofit/>
          </a:bodyPr>
          <a:lstStyle/>
          <a:p>
            <a:r>
              <a:rPr lang="en-US" sz="4000" dirty="0"/>
              <a:t>Marketing on social media</a:t>
            </a:r>
          </a:p>
        </p:txBody>
      </p:sp>
      <p:sp>
        <p:nvSpPr>
          <p:cNvPr id="3" name="TextBox 2">
            <a:extLst>
              <a:ext uri="{FF2B5EF4-FFF2-40B4-BE49-F238E27FC236}">
                <a16:creationId xmlns:a16="http://schemas.microsoft.com/office/drawing/2014/main" id="{14E296FA-2559-20A4-56F0-DA62E19DBD50}"/>
              </a:ext>
            </a:extLst>
          </p:cNvPr>
          <p:cNvSpPr txBox="1"/>
          <p:nvPr/>
        </p:nvSpPr>
        <p:spPr>
          <a:xfrm>
            <a:off x="346710" y="1036320"/>
            <a:ext cx="8169403" cy="2728952"/>
          </a:xfrm>
          <a:prstGeom prst="rect">
            <a:avLst/>
          </a:prstGeom>
          <a:noFill/>
        </p:spPr>
        <p:txBody>
          <a:bodyPr wrap="square" lIns="0" tIns="0" rIns="0" bIns="0" rtlCol="0">
            <a:spAutoFit/>
          </a:bodyPr>
          <a:lstStyle/>
          <a:p>
            <a:pPr marL="257175" indent="-257175">
              <a:spcBef>
                <a:spcPts val="450"/>
              </a:spcBef>
              <a:buFont typeface="Arial" panose="020B0604020202020204" pitchFamily="34" charset="0"/>
              <a:buChar char="•"/>
            </a:pPr>
            <a:r>
              <a:rPr lang="en-US" dirty="0">
                <a:latin typeface="+mj-lt"/>
              </a:rPr>
              <a:t>Schedule and post messages on social media</a:t>
            </a:r>
          </a:p>
          <a:p>
            <a:pPr marL="513675" lvl="1" indent="-257175">
              <a:spcBef>
                <a:spcPts val="750"/>
              </a:spcBef>
              <a:buFont typeface="Courier New" panose="02070309020205020404" pitchFamily="49" charset="0"/>
              <a:buChar char="o"/>
            </a:pPr>
            <a:r>
              <a:rPr lang="en-US" sz="1500" dirty="0"/>
              <a:t>Post from any social media account (authenticated by your admin in Marketing)</a:t>
            </a:r>
          </a:p>
          <a:p>
            <a:pPr>
              <a:spcBef>
                <a:spcPts val="900"/>
              </a:spcBef>
            </a:pPr>
            <a:endParaRPr lang="en-US" dirty="0">
              <a:latin typeface="+mj-lt"/>
            </a:endParaRPr>
          </a:p>
          <a:p>
            <a:pPr marL="257175" indent="-257175">
              <a:spcBef>
                <a:spcPts val="900"/>
              </a:spcBef>
              <a:buFont typeface="Arial" panose="020B0604020202020204" pitchFamily="34" charset="0"/>
              <a:buChar char="•"/>
            </a:pPr>
            <a:r>
              <a:rPr lang="en-US" dirty="0">
                <a:latin typeface="+mj-lt"/>
              </a:rPr>
              <a:t>Marketing on LinkedIn</a:t>
            </a:r>
          </a:p>
          <a:p>
            <a:pPr marL="513675" lvl="1" indent="-257175">
              <a:spcBef>
                <a:spcPts val="750"/>
              </a:spcBef>
              <a:buFont typeface="Courier New" panose="02070309020205020404" pitchFamily="49" charset="0"/>
              <a:buChar char="o"/>
            </a:pPr>
            <a:r>
              <a:rPr lang="en-US" sz="1500" dirty="0"/>
              <a:t>Import leads from LinkedIn Lead Gen Forms into Marketing </a:t>
            </a:r>
          </a:p>
          <a:p>
            <a:pPr marL="513675" lvl="1" indent="-257175">
              <a:spcBef>
                <a:spcPts val="750"/>
              </a:spcBef>
              <a:buFont typeface="Courier New" panose="02070309020205020404" pitchFamily="49" charset="0"/>
              <a:buChar char="o"/>
            </a:pPr>
            <a:r>
              <a:rPr lang="en-US" sz="1500" dirty="0"/>
              <a:t>Design customer journey triggers </a:t>
            </a:r>
            <a:r>
              <a:rPr lang="en-US" sz="1500" dirty="0" err="1"/>
              <a:t>reacing</a:t>
            </a:r>
            <a:r>
              <a:rPr lang="en-US" sz="1500" dirty="0"/>
              <a:t> to Lead Gen Form submissions</a:t>
            </a:r>
          </a:p>
          <a:p>
            <a:pPr marL="513675" lvl="1" indent="-257175">
              <a:spcBef>
                <a:spcPts val="750"/>
              </a:spcBef>
              <a:buFont typeface="Courier New" panose="02070309020205020404" pitchFamily="49" charset="0"/>
              <a:buChar char="o"/>
            </a:pPr>
            <a:r>
              <a:rPr lang="en-US" sz="1500" dirty="0"/>
              <a:t>Create LinkedIn Matched Audiences based on Marketing segments </a:t>
            </a:r>
          </a:p>
          <a:p>
            <a:pPr marL="513675" lvl="1" indent="-257175">
              <a:spcBef>
                <a:spcPts val="750"/>
              </a:spcBef>
              <a:buFont typeface="Courier New" panose="02070309020205020404" pitchFamily="49" charset="0"/>
              <a:buChar char="o"/>
            </a:pPr>
            <a:r>
              <a:rPr lang="en-US" sz="1500" dirty="0"/>
              <a:t>Schedule and publish social posts to LinkedIn from Marketing</a:t>
            </a:r>
          </a:p>
        </p:txBody>
      </p:sp>
    </p:spTree>
    <p:extLst>
      <p:ext uri="{BB962C8B-B14F-4D97-AF65-F5344CB8AC3E}">
        <p14:creationId xmlns:p14="http://schemas.microsoft.com/office/powerpoint/2010/main" val="1254037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normAutofit fontScale="90000"/>
          </a:bodyPr>
          <a:lstStyle/>
          <a:p>
            <a:r>
              <a:rPr lang="en-US" dirty="0"/>
              <a:t>Event management</a:t>
            </a:r>
          </a:p>
        </p:txBody>
      </p:sp>
      <p:sp>
        <p:nvSpPr>
          <p:cNvPr id="2" name="Text Placeholder 4">
            <a:extLst>
              <a:ext uri="{FF2B5EF4-FFF2-40B4-BE49-F238E27FC236}">
                <a16:creationId xmlns:a16="http://schemas.microsoft.com/office/drawing/2014/main" id="{6B21947E-EBA6-27A9-B211-12A56506D8CD}"/>
              </a:ext>
            </a:extLst>
          </p:cNvPr>
          <p:cNvSpPr txBox="1">
            <a:spLocks/>
          </p:cNvSpPr>
          <p:nvPr/>
        </p:nvSpPr>
        <p:spPr>
          <a:xfrm>
            <a:off x="313983" y="1092673"/>
            <a:ext cx="2754000" cy="648000"/>
          </a:xfrm>
          <a:prstGeom prst="rect">
            <a:avLst/>
          </a:prstGeom>
          <a:solidFill>
            <a:schemeClr val="bg1">
              <a:lumMod val="95000"/>
            </a:schemeClr>
          </a:solidFill>
        </p:spPr>
        <p:txBody>
          <a:bodyPr lIns="102870" tIns="68580" rIns="102870" bIns="68580" anchor="t">
            <a:noAutofit/>
          </a:bodyPr>
          <a:lstStyle>
            <a:lvl1pPr marL="0" marR="0" indent="0" algn="l" defTabSz="914367" rtl="0" eaLnBrk="1" fontAlgn="auto" latinLnBrk="0" hangingPunct="1">
              <a:lnSpc>
                <a:spcPct val="100000"/>
              </a:lnSpc>
              <a:spcBef>
                <a:spcPts val="0"/>
              </a:spcBef>
              <a:spcAft>
                <a:spcPts val="1200"/>
              </a:spcAft>
              <a:buClrTx/>
              <a:buSzPct val="90000"/>
              <a:buFont typeface="Arial" panose="020B0604020202020204" pitchFamily="34" charset="0"/>
              <a:buNone/>
              <a:tabLst/>
              <a:defRPr sz="18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40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50" dirty="0">
                <a:latin typeface="+mj-lt"/>
              </a:rPr>
              <a:t>Create a root event record</a:t>
            </a:r>
            <a:endParaRPr lang="en-US" sz="1350" dirty="0">
              <a:latin typeface="+mj-lt"/>
            </a:endParaRPr>
          </a:p>
        </p:txBody>
      </p:sp>
      <p:sp>
        <p:nvSpPr>
          <p:cNvPr id="5" name="Text Placeholder 4">
            <a:extLst>
              <a:ext uri="{FF2B5EF4-FFF2-40B4-BE49-F238E27FC236}">
                <a16:creationId xmlns:a16="http://schemas.microsoft.com/office/drawing/2014/main" id="{237AB367-06BF-3049-DF67-C805D04AF066}"/>
              </a:ext>
            </a:extLst>
          </p:cNvPr>
          <p:cNvSpPr txBox="1">
            <a:spLocks/>
          </p:cNvSpPr>
          <p:nvPr/>
        </p:nvSpPr>
        <p:spPr>
          <a:xfrm>
            <a:off x="313983" y="1823192"/>
            <a:ext cx="2754000" cy="1620000"/>
          </a:xfrm>
          <a:prstGeom prst="rect">
            <a:avLst/>
          </a:prstGeom>
          <a:solidFill>
            <a:schemeClr val="bg1">
              <a:lumMod val="95000"/>
            </a:schemeClr>
          </a:solidFill>
        </p:spPr>
        <p:txBody>
          <a:bodyPr lIns="102870" tIns="68580" rIns="102870" bIns="68580" anchor="t">
            <a:noAutofit/>
          </a:bodyPr>
          <a:lstStyle>
            <a:lvl1pPr marL="0" marR="0" indent="0" algn="l" defTabSz="914367" rtl="0" eaLnBrk="1" fontAlgn="auto" latinLnBrk="0" hangingPunct="1">
              <a:lnSpc>
                <a:spcPct val="100000"/>
              </a:lnSpc>
              <a:spcBef>
                <a:spcPts val="0"/>
              </a:spcBef>
              <a:spcAft>
                <a:spcPts val="1200"/>
              </a:spcAft>
              <a:buClrTx/>
              <a:buSzPct val="90000"/>
              <a:buFont typeface="Arial" panose="020B0604020202020204" pitchFamily="34" charset="0"/>
              <a:buNone/>
              <a:tabLst/>
              <a:defRPr sz="18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40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450"/>
              </a:spcAft>
            </a:pPr>
            <a:r>
              <a:rPr lang="en-US" sz="1650" dirty="0">
                <a:latin typeface="+mj-lt"/>
              </a:rPr>
              <a:t>Main tabs:</a:t>
            </a:r>
          </a:p>
          <a:p>
            <a:pPr lvl="1">
              <a:lnSpc>
                <a:spcPct val="100000"/>
              </a:lnSpc>
              <a:spcBef>
                <a:spcPts val="150"/>
              </a:spcBef>
              <a:spcAft>
                <a:spcPts val="0"/>
              </a:spcAft>
            </a:pPr>
            <a:r>
              <a:rPr lang="en-US" sz="1350" dirty="0"/>
              <a:t>General | Agenda | Website and form |  Registration and attendance | Additional information | Post event | Room reservations | Recovery items | Related</a:t>
            </a:r>
          </a:p>
        </p:txBody>
      </p:sp>
      <p:sp>
        <p:nvSpPr>
          <p:cNvPr id="6" name="Text Placeholder 4">
            <a:extLst>
              <a:ext uri="{FF2B5EF4-FFF2-40B4-BE49-F238E27FC236}">
                <a16:creationId xmlns:a16="http://schemas.microsoft.com/office/drawing/2014/main" id="{6A5E4247-9F06-B69B-C762-FCE5DFEBDAE2}"/>
              </a:ext>
            </a:extLst>
          </p:cNvPr>
          <p:cNvSpPr txBox="1">
            <a:spLocks/>
          </p:cNvSpPr>
          <p:nvPr/>
        </p:nvSpPr>
        <p:spPr>
          <a:xfrm>
            <a:off x="313983" y="3525710"/>
            <a:ext cx="2754000" cy="621000"/>
          </a:xfrm>
          <a:prstGeom prst="rect">
            <a:avLst/>
          </a:prstGeom>
          <a:solidFill>
            <a:schemeClr val="bg1">
              <a:lumMod val="95000"/>
            </a:schemeClr>
          </a:solidFill>
        </p:spPr>
        <p:txBody>
          <a:bodyPr lIns="102870" tIns="68580" rIns="102870" bIns="68580" anchor="t">
            <a:noAutofit/>
          </a:bodyPr>
          <a:lstStyle>
            <a:lvl1pPr marL="0" marR="0" indent="0" algn="l" defTabSz="914367" rtl="0" eaLnBrk="1" fontAlgn="auto" latinLnBrk="0" hangingPunct="1">
              <a:lnSpc>
                <a:spcPct val="100000"/>
              </a:lnSpc>
              <a:spcBef>
                <a:spcPts val="0"/>
              </a:spcBef>
              <a:spcAft>
                <a:spcPts val="1200"/>
              </a:spcAft>
              <a:buClrTx/>
              <a:buSzPct val="90000"/>
              <a:buFont typeface="Arial" panose="020B0604020202020204" pitchFamily="34" charset="0"/>
              <a:buNone/>
              <a:tabLst/>
              <a:defRPr sz="18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40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50" dirty="0">
                <a:latin typeface="+mj-lt"/>
              </a:rPr>
              <a:t>Create an event template</a:t>
            </a:r>
          </a:p>
          <a:p>
            <a:endParaRPr lang="en-US" sz="1350" dirty="0">
              <a:latin typeface="+mj-lt"/>
            </a:endParaRPr>
          </a:p>
        </p:txBody>
      </p:sp>
      <p:pic>
        <p:nvPicPr>
          <p:cNvPr id="4" name="Picture 3" descr="A screenshot for Introduction to event management.">
            <a:extLst>
              <a:ext uri="{FF2B5EF4-FFF2-40B4-BE49-F238E27FC236}">
                <a16:creationId xmlns:a16="http://schemas.microsoft.com/office/drawing/2014/main" id="{E419DC8F-4DA2-8315-4908-8F056AA14D7F}"/>
              </a:ext>
            </a:extLst>
          </p:cNvPr>
          <p:cNvPicPr>
            <a:picLocks noChangeAspect="1"/>
          </p:cNvPicPr>
          <p:nvPr/>
        </p:nvPicPr>
        <p:blipFill>
          <a:blip r:embed="rId3"/>
          <a:stretch>
            <a:fillRect/>
          </a:stretch>
        </p:blipFill>
        <p:spPr>
          <a:xfrm>
            <a:off x="3301812" y="1345795"/>
            <a:ext cx="5415418" cy="2451911"/>
          </a:xfrm>
          <a:prstGeom prst="rect">
            <a:avLst/>
          </a:prstGeom>
        </p:spPr>
      </p:pic>
    </p:spTree>
    <p:extLst>
      <p:ext uri="{BB962C8B-B14F-4D97-AF65-F5344CB8AC3E}">
        <p14:creationId xmlns:p14="http://schemas.microsoft.com/office/powerpoint/2010/main" val="2372530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noAutofit/>
          </a:bodyPr>
          <a:lstStyle/>
          <a:p>
            <a:r>
              <a:rPr lang="en-US" sz="3600" dirty="0"/>
              <a:t>Microsoft Teams webinar event</a:t>
            </a:r>
          </a:p>
        </p:txBody>
      </p:sp>
      <p:sp>
        <p:nvSpPr>
          <p:cNvPr id="3" name="Rectangle 2">
            <a:extLst>
              <a:ext uri="{FF2B5EF4-FFF2-40B4-BE49-F238E27FC236}">
                <a16:creationId xmlns:a16="http://schemas.microsoft.com/office/drawing/2014/main" id="{5B60F5A2-1BDE-D4C5-436C-ED1B1E571C49}"/>
              </a:ext>
              <a:ext uri="{C183D7F6-B498-43B3-948B-1728B52AA6E4}">
                <adec:decorative xmlns:adec="http://schemas.microsoft.com/office/drawing/2017/decorative" val="1"/>
              </a:ext>
            </a:extLst>
          </p:cNvPr>
          <p:cNvSpPr/>
          <p:nvPr/>
        </p:nvSpPr>
        <p:spPr bwMode="auto">
          <a:xfrm>
            <a:off x="313983" y="1695664"/>
            <a:ext cx="8516035" cy="250389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2" name="Content Placeholder 2">
            <a:extLst>
              <a:ext uri="{FF2B5EF4-FFF2-40B4-BE49-F238E27FC236}">
                <a16:creationId xmlns:a16="http://schemas.microsoft.com/office/drawing/2014/main" id="{198F301B-72C9-91A3-BBF2-6860934D826E}"/>
              </a:ext>
            </a:extLst>
          </p:cNvPr>
          <p:cNvSpPr txBox="1">
            <a:spLocks/>
          </p:cNvSpPr>
          <p:nvPr/>
        </p:nvSpPr>
        <p:spPr>
          <a:xfrm>
            <a:off x="314326" y="972001"/>
            <a:ext cx="8505608" cy="615357"/>
          </a:xfrm>
          <a:prstGeom prst="rect">
            <a:avLst/>
          </a:prstGeom>
        </p:spPr>
        <p:txBody>
          <a:bodyPr vert="horz" lIns="0" tIns="34290" rIns="0" bIns="34290" rtlCol="0">
            <a:norm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500" dirty="0">
                <a:solidFill>
                  <a:srgbClr val="171717"/>
                </a:solidFill>
                <a:latin typeface="Segoe UI" panose="020B0502040204020203" pitchFamily="34" charset="0"/>
              </a:rPr>
              <a:t>Teams event functionality is now incorporated directly into Marketing, allowing you to host Teams live events for webinars and Teams meetings for interactive online meetings.</a:t>
            </a:r>
            <a:endParaRPr lang="en-US" sz="1500" dirty="0"/>
          </a:p>
        </p:txBody>
      </p:sp>
      <p:pic>
        <p:nvPicPr>
          <p:cNvPr id="4" name="Picture 2" descr="Screenshot of Azure resource groups">
            <a:extLst>
              <a:ext uri="{FF2B5EF4-FFF2-40B4-BE49-F238E27FC236}">
                <a16:creationId xmlns:a16="http://schemas.microsoft.com/office/drawing/2014/main" id="{ED922502-5CE1-EF2E-5305-7B1169FC8A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1030" y="1752652"/>
            <a:ext cx="6041938" cy="2389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1494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16634-B48E-BD55-450C-8F04BF3E1123}"/>
              </a:ext>
            </a:extLst>
          </p:cNvPr>
          <p:cNvSpPr>
            <a:spLocks noGrp="1"/>
          </p:cNvSpPr>
          <p:nvPr>
            <p:ph type="title"/>
          </p:nvPr>
        </p:nvSpPr>
        <p:spPr/>
        <p:txBody>
          <a:bodyPr/>
          <a:lstStyle/>
          <a:p>
            <a:r>
              <a:rPr lang="en-US" dirty="0"/>
              <a:t>Event website</a:t>
            </a:r>
          </a:p>
        </p:txBody>
      </p:sp>
      <p:sp>
        <p:nvSpPr>
          <p:cNvPr id="4" name="TextBox 3">
            <a:extLst>
              <a:ext uri="{FF2B5EF4-FFF2-40B4-BE49-F238E27FC236}">
                <a16:creationId xmlns:a16="http://schemas.microsoft.com/office/drawing/2014/main" id="{740C9384-0916-FA40-A5EC-BF446F529096}"/>
              </a:ext>
            </a:extLst>
          </p:cNvPr>
          <p:cNvSpPr txBox="1"/>
          <p:nvPr/>
        </p:nvSpPr>
        <p:spPr>
          <a:xfrm>
            <a:off x="313982" y="1093501"/>
            <a:ext cx="3864613" cy="1892698"/>
          </a:xfrm>
          <a:prstGeom prst="rect">
            <a:avLst/>
          </a:prstGeom>
          <a:noFill/>
        </p:spPr>
        <p:txBody>
          <a:bodyPr wrap="square" lIns="0" tIns="0" rIns="0" bIns="0" rtlCol="0">
            <a:spAutoFit/>
          </a:bodyPr>
          <a:lstStyle/>
          <a:p>
            <a:pPr marL="257175" indent="-257175">
              <a:lnSpc>
                <a:spcPct val="110000"/>
              </a:lnSpc>
              <a:spcBef>
                <a:spcPts val="1800"/>
              </a:spcBef>
              <a:buFont typeface="Arial" panose="020B0604020202020204" pitchFamily="34" charset="0"/>
              <a:buChar char="•"/>
            </a:pPr>
            <a:r>
              <a:rPr lang="en-US" sz="1650" dirty="0"/>
              <a:t>Online resource where people can read about your event, create an account, register, and other actions</a:t>
            </a:r>
          </a:p>
          <a:p>
            <a:pPr marL="257175" indent="-257175">
              <a:lnSpc>
                <a:spcPct val="110000"/>
              </a:lnSpc>
              <a:spcBef>
                <a:spcPts val="1800"/>
              </a:spcBef>
              <a:buFont typeface="Arial" panose="020B0604020202020204" pitchFamily="34" charset="0"/>
              <a:buChar char="•"/>
            </a:pPr>
            <a:r>
              <a:rPr lang="en-US" sz="1650" dirty="0"/>
              <a:t>Installed into Power Apps portals solution the first time Dynamics 365 Marketing is installed</a:t>
            </a:r>
          </a:p>
        </p:txBody>
      </p:sp>
      <p:pic>
        <p:nvPicPr>
          <p:cNvPr id="6" name="Picture 5" descr="Sitemap for the standard event website.">
            <a:extLst>
              <a:ext uri="{FF2B5EF4-FFF2-40B4-BE49-F238E27FC236}">
                <a16:creationId xmlns:a16="http://schemas.microsoft.com/office/drawing/2014/main" id="{663A755F-9222-D093-AA61-9CF4698C9516}"/>
              </a:ext>
            </a:extLst>
          </p:cNvPr>
          <p:cNvPicPr>
            <a:picLocks noChangeAspect="1"/>
          </p:cNvPicPr>
          <p:nvPr/>
        </p:nvPicPr>
        <p:blipFill>
          <a:blip r:embed="rId3"/>
          <a:stretch>
            <a:fillRect/>
          </a:stretch>
        </p:blipFill>
        <p:spPr>
          <a:xfrm>
            <a:off x="4408101" y="250625"/>
            <a:ext cx="4717723" cy="3962216"/>
          </a:xfrm>
          <a:prstGeom prst="rect">
            <a:avLst/>
          </a:prstGeom>
        </p:spPr>
      </p:pic>
    </p:spTree>
    <p:extLst>
      <p:ext uri="{BB962C8B-B14F-4D97-AF65-F5344CB8AC3E}">
        <p14:creationId xmlns:p14="http://schemas.microsoft.com/office/powerpoint/2010/main" val="683883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normAutofit/>
          </a:bodyPr>
          <a:lstStyle/>
          <a:p>
            <a:r>
              <a:rPr lang="en-US" dirty="0"/>
              <a:t>Insights in Dynamics 365 Marketing</a:t>
            </a:r>
          </a:p>
        </p:txBody>
      </p:sp>
      <p:sp>
        <p:nvSpPr>
          <p:cNvPr id="2" name="Text Placeholder 8">
            <a:extLst>
              <a:ext uri="{FF2B5EF4-FFF2-40B4-BE49-F238E27FC236}">
                <a16:creationId xmlns:a16="http://schemas.microsoft.com/office/drawing/2014/main" id="{5E0CBC68-1B1F-AA98-6D5E-C60C18F2C6D7}"/>
              </a:ext>
            </a:extLst>
          </p:cNvPr>
          <p:cNvSpPr txBox="1">
            <a:spLocks/>
          </p:cNvSpPr>
          <p:nvPr/>
        </p:nvSpPr>
        <p:spPr>
          <a:xfrm>
            <a:off x="576695" y="2316140"/>
            <a:ext cx="1889361" cy="969496"/>
          </a:xfrm>
          <a:prstGeom prst="rect">
            <a:avLst/>
          </a:prstGeom>
        </p:spPr>
        <p:txBody>
          <a:bodyPr vert="horz" wrap="square" lIns="102870" tIns="68580" rIns="102870" bIns="68580" rtlCol="0" anchor="ctr">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Open and use the insights form views</a:t>
            </a:r>
          </a:p>
        </p:txBody>
      </p:sp>
      <p:sp>
        <p:nvSpPr>
          <p:cNvPr id="3" name="Text Placeholder 9">
            <a:extLst>
              <a:ext uri="{FF2B5EF4-FFF2-40B4-BE49-F238E27FC236}">
                <a16:creationId xmlns:a16="http://schemas.microsoft.com/office/drawing/2014/main" id="{5EAE92DD-706F-88A2-23E7-45FE50165C5F}"/>
              </a:ext>
            </a:extLst>
          </p:cNvPr>
          <p:cNvSpPr txBox="1">
            <a:spLocks/>
          </p:cNvSpPr>
          <p:nvPr/>
        </p:nvSpPr>
        <p:spPr>
          <a:xfrm>
            <a:off x="3627320" y="2454640"/>
            <a:ext cx="1889361" cy="692497"/>
          </a:xfrm>
          <a:prstGeom prst="rect">
            <a:avLst/>
          </a:prstGeom>
        </p:spPr>
        <p:txBody>
          <a:bodyPr vert="horz" wrap="square" lIns="102870" tIns="68580" rIns="102870" bIns="68580" rtlCol="0" anchor="ctr">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t>Move between insight categories</a:t>
            </a:r>
          </a:p>
        </p:txBody>
      </p:sp>
      <p:sp>
        <p:nvSpPr>
          <p:cNvPr id="4" name="Text Placeholder 10">
            <a:extLst>
              <a:ext uri="{FF2B5EF4-FFF2-40B4-BE49-F238E27FC236}">
                <a16:creationId xmlns:a16="http://schemas.microsoft.com/office/drawing/2014/main" id="{8330609D-13C4-759B-51EF-66276024A14B}"/>
              </a:ext>
            </a:extLst>
          </p:cNvPr>
          <p:cNvSpPr txBox="1">
            <a:spLocks/>
          </p:cNvSpPr>
          <p:nvPr/>
        </p:nvSpPr>
        <p:spPr>
          <a:xfrm>
            <a:off x="6677944" y="2316140"/>
            <a:ext cx="1889361" cy="969496"/>
          </a:xfrm>
          <a:prstGeom prst="rect">
            <a:avLst/>
          </a:prstGeom>
        </p:spPr>
        <p:txBody>
          <a:bodyPr vert="horz" wrap="square" lIns="102870" tIns="68580" rIns="102870" bIns="68580" rtlCol="0" anchor="ctr">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t>Filter insights</a:t>
            </a:r>
            <a:br>
              <a:rPr lang="en-US" sz="1800"/>
            </a:br>
            <a:r>
              <a:rPr lang="en-US" sz="1800"/>
              <a:t>by date range</a:t>
            </a:r>
            <a:br>
              <a:rPr lang="en-US" sz="1800"/>
            </a:br>
            <a:r>
              <a:rPr lang="en-US" sz="1800"/>
              <a:t>and usage</a:t>
            </a:r>
          </a:p>
        </p:txBody>
      </p:sp>
    </p:spTree>
    <p:extLst>
      <p:ext uri="{BB962C8B-B14F-4D97-AF65-F5344CB8AC3E}">
        <p14:creationId xmlns:p14="http://schemas.microsoft.com/office/powerpoint/2010/main" val="557577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normAutofit/>
          </a:bodyPr>
          <a:lstStyle/>
          <a:p>
            <a:r>
              <a:rPr lang="en-US" sz="4000" dirty="0"/>
              <a:t>Contact insights</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4294967295"/>
          </p:nvPr>
        </p:nvSpPr>
        <p:spPr>
          <a:xfrm>
            <a:off x="314326" y="1092673"/>
            <a:ext cx="3763997" cy="1373289"/>
          </a:xfrm>
          <a:prstGeom prst="rect">
            <a:avLst/>
          </a:prstGeom>
        </p:spPr>
        <p:txBody>
          <a:bodyPr vert="horz" lIns="0" tIns="45720" rIns="0" bIns="45720" rtlCol="0">
            <a:noAutofit/>
          </a:bodyPr>
          <a:lstStyle/>
          <a:p>
            <a:pPr>
              <a:lnSpc>
                <a:spcPct val="110000"/>
              </a:lnSpc>
            </a:pPr>
            <a:r>
              <a:rPr lang="en-US" sz="1800" dirty="0">
                <a:solidFill>
                  <a:srgbClr val="1392B4"/>
                </a:solidFill>
              </a:rPr>
              <a:t>Find a complete history of how a selected contact has interacted with your marketing initiatives</a:t>
            </a:r>
          </a:p>
        </p:txBody>
      </p:sp>
      <p:pic>
        <p:nvPicPr>
          <p:cNvPr id="2" name="Picture 2" descr="Screenshot of the Contact Insights overview.">
            <a:extLst>
              <a:ext uri="{FF2B5EF4-FFF2-40B4-BE49-F238E27FC236}">
                <a16:creationId xmlns:a16="http://schemas.microsoft.com/office/drawing/2014/main" id="{02E190C2-4D8A-B713-1612-FEB68507DB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8324" y="1175848"/>
            <a:ext cx="4157636" cy="286754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9195D38-DADB-F14C-3D82-1FBB8B3224E5}"/>
              </a:ext>
              <a:ext uri="{C183D7F6-B498-43B3-948B-1728B52AA6E4}">
                <adec:decorative xmlns:adec="http://schemas.microsoft.com/office/drawing/2017/decorative" val="1"/>
              </a:ext>
            </a:extLst>
          </p:cNvPr>
          <p:cNvSpPr/>
          <p:nvPr/>
        </p:nvSpPr>
        <p:spPr bwMode="auto">
          <a:xfrm>
            <a:off x="4406629" y="1092673"/>
            <a:ext cx="4423388" cy="3050160"/>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6731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Customer journey insights</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4294967295"/>
          </p:nvPr>
        </p:nvSpPr>
        <p:spPr>
          <a:xfrm>
            <a:off x="314326" y="972000"/>
            <a:ext cx="8505608" cy="510147"/>
          </a:xfrm>
          <a:prstGeom prst="rect">
            <a:avLst/>
          </a:prstGeom>
        </p:spPr>
        <p:txBody>
          <a:bodyPr vert="horz" lIns="0" tIns="45720" rIns="0" bIns="45720" rtlCol="0">
            <a:noAutofit/>
          </a:bodyPr>
          <a:lstStyle/>
          <a:p>
            <a:pPr>
              <a:lnSpc>
                <a:spcPct val="110000"/>
              </a:lnSpc>
            </a:pPr>
            <a:r>
              <a:rPr lang="en-US" sz="1650" dirty="0">
                <a:solidFill>
                  <a:srgbClr val="1392B4"/>
                </a:solidFill>
              </a:rPr>
              <a:t>Monitor the performance campaigns by analyzing each activity and their respective KPIs</a:t>
            </a:r>
          </a:p>
        </p:txBody>
      </p:sp>
      <p:sp>
        <p:nvSpPr>
          <p:cNvPr id="4" name="Rectangle 3">
            <a:extLst>
              <a:ext uri="{FF2B5EF4-FFF2-40B4-BE49-F238E27FC236}">
                <a16:creationId xmlns:a16="http://schemas.microsoft.com/office/drawing/2014/main" id="{99195D38-DADB-F14C-3D82-1FBB8B3224E5}"/>
              </a:ext>
              <a:ext uri="{C183D7F6-B498-43B3-948B-1728B52AA6E4}">
                <adec:decorative xmlns:adec="http://schemas.microsoft.com/office/drawing/2017/decorative" val="1"/>
              </a:ext>
            </a:extLst>
          </p:cNvPr>
          <p:cNvSpPr/>
          <p:nvPr/>
        </p:nvSpPr>
        <p:spPr bwMode="auto">
          <a:xfrm>
            <a:off x="313983" y="1437262"/>
            <a:ext cx="8516035" cy="2705571"/>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Screenshot of the Designer tab showing a journey.">
            <a:extLst>
              <a:ext uri="{FF2B5EF4-FFF2-40B4-BE49-F238E27FC236}">
                <a16:creationId xmlns:a16="http://schemas.microsoft.com/office/drawing/2014/main" id="{C122D760-8D59-4041-CB45-1DF71644603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0007" y="1514721"/>
            <a:ext cx="5797898" cy="2590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403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352425" y="1809750"/>
            <a:ext cx="7038975" cy="132343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prstClr val="white"/>
                </a:solidFill>
                <a:effectLst/>
                <a:uLnTx/>
                <a:uFillTx/>
                <a:latin typeface="Calibri"/>
                <a:ea typeface="+mn-ea"/>
                <a:cs typeface="+mn-cs"/>
              </a:rPr>
              <a:t>Microsoft Dynamics 365 Customer Engagement</a:t>
            </a:r>
          </a:p>
        </p:txBody>
      </p:sp>
    </p:spTree>
    <p:extLst>
      <p:ext uri="{BB962C8B-B14F-4D97-AF65-F5344CB8AC3E}">
        <p14:creationId xmlns:p14="http://schemas.microsoft.com/office/powerpoint/2010/main" val="3602312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5AA4292-A217-A4C6-55E2-27E01F7058A6}"/>
              </a:ext>
              <a:ext uri="{C183D7F6-B498-43B3-948B-1728B52AA6E4}">
                <adec:decorative xmlns:adec="http://schemas.microsoft.com/office/drawing/2017/decorative" val="1"/>
              </a:ext>
            </a:extLst>
          </p:cNvPr>
          <p:cNvSpPr/>
          <p:nvPr/>
        </p:nvSpPr>
        <p:spPr bwMode="auto">
          <a:xfrm>
            <a:off x="313982" y="840518"/>
            <a:ext cx="8505951" cy="3412395"/>
          </a:xfrm>
          <a:prstGeom prst="rect">
            <a:avLst/>
          </a:prstGeom>
          <a:ln w="19050">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6ECA9A20-F9D1-4BD5-87AC-424FE2FAC0AC}"/>
              </a:ext>
            </a:extLst>
          </p:cNvPr>
          <p:cNvSpPr>
            <a:spLocks noGrp="1"/>
          </p:cNvSpPr>
          <p:nvPr>
            <p:ph type="title"/>
          </p:nvPr>
        </p:nvSpPr>
        <p:spPr>
          <a:xfrm>
            <a:off x="452157" y="92073"/>
            <a:ext cx="8229600" cy="857250"/>
          </a:xfrm>
        </p:spPr>
        <p:txBody>
          <a:bodyPr>
            <a:noAutofit/>
          </a:bodyPr>
          <a:lstStyle/>
          <a:p>
            <a:r>
              <a:rPr lang="en-GB" sz="3200" dirty="0"/>
              <a:t>Dynamics 365 Customer Service</a:t>
            </a:r>
          </a:p>
        </p:txBody>
      </p:sp>
      <p:pic>
        <p:nvPicPr>
          <p:cNvPr id="1026" name="Picture 2" descr="Diagram of Customer Service case flow.">
            <a:extLst>
              <a:ext uri="{FF2B5EF4-FFF2-40B4-BE49-F238E27FC236}">
                <a16:creationId xmlns:a16="http://schemas.microsoft.com/office/drawing/2014/main" id="{ADBDD0B9-36AC-44C5-9016-D3BE5506CB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62607" y="877259"/>
            <a:ext cx="6075386" cy="3323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053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F1A6F9-AED0-1153-DF4D-B479D177D809}"/>
              </a:ext>
              <a:ext uri="{C183D7F6-B498-43B3-948B-1728B52AA6E4}">
                <adec:decorative xmlns:adec="http://schemas.microsoft.com/office/drawing/2017/decorative" val="1"/>
              </a:ext>
            </a:extLst>
          </p:cNvPr>
          <p:cNvSpPr/>
          <p:nvPr/>
        </p:nvSpPr>
        <p:spPr bwMode="auto">
          <a:xfrm>
            <a:off x="313982" y="840518"/>
            <a:ext cx="8368736" cy="3421240"/>
          </a:xfrm>
          <a:prstGeom prst="rect">
            <a:avLst/>
          </a:prstGeom>
          <a:ln w="19050">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6">
            <a:extLst>
              <a:ext uri="{FF2B5EF4-FFF2-40B4-BE49-F238E27FC236}">
                <a16:creationId xmlns:a16="http://schemas.microsoft.com/office/drawing/2014/main" id="{1D176FB4-8FB9-4E84-B024-AF79D9CF97DF}"/>
              </a:ext>
            </a:extLst>
          </p:cNvPr>
          <p:cNvSpPr>
            <a:spLocks noGrp="1"/>
          </p:cNvSpPr>
          <p:nvPr>
            <p:ph type="title"/>
          </p:nvPr>
        </p:nvSpPr>
        <p:spPr>
          <a:xfrm>
            <a:off x="457200" y="110009"/>
            <a:ext cx="8229600" cy="857250"/>
          </a:xfrm>
        </p:spPr>
        <p:txBody>
          <a:bodyPr>
            <a:normAutofit/>
          </a:bodyPr>
          <a:lstStyle/>
          <a:p>
            <a:r>
              <a:rPr lang="en-GB" sz="3600" dirty="0"/>
              <a:t>End-to-end case management solution</a:t>
            </a:r>
          </a:p>
        </p:txBody>
      </p:sp>
      <p:pic>
        <p:nvPicPr>
          <p:cNvPr id="3076" name="Picture 4" descr="Components of the case management solution">
            <a:extLst>
              <a:ext uri="{FF2B5EF4-FFF2-40B4-BE49-F238E27FC236}">
                <a16:creationId xmlns:a16="http://schemas.microsoft.com/office/drawing/2014/main" id="{9E228F60-CDAF-4B73-B850-DDD9B642872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5296" y="934750"/>
            <a:ext cx="5915767" cy="3278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6769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352425" y="1809750"/>
            <a:ext cx="7038975" cy="707886"/>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prstClr val="white"/>
                </a:solidFill>
                <a:effectLst/>
                <a:uLnTx/>
                <a:uFillTx/>
                <a:latin typeface="Calibri"/>
                <a:ea typeface="+mn-ea"/>
                <a:cs typeface="+mn-cs"/>
              </a:rPr>
              <a:t>CRM System</a:t>
            </a:r>
          </a:p>
        </p:txBody>
      </p:sp>
    </p:spTree>
    <p:extLst>
      <p:ext uri="{BB962C8B-B14F-4D97-AF65-F5344CB8AC3E}">
        <p14:creationId xmlns:p14="http://schemas.microsoft.com/office/powerpoint/2010/main" val="684474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r>
              <a:rPr lang="en-US" dirty="0"/>
              <a:t>Customer Service core components</a:t>
            </a:r>
          </a:p>
        </p:txBody>
      </p:sp>
      <p:sp>
        <p:nvSpPr>
          <p:cNvPr id="6" name="Text Placeholder 5"/>
          <p:cNvSpPr>
            <a:spLocks noGrp="1"/>
          </p:cNvSpPr>
          <p:nvPr>
            <p:ph type="body" sz="quarter" idx="15"/>
          </p:nvPr>
        </p:nvSpPr>
        <p:spPr/>
        <p:txBody>
          <a:bodyPr/>
          <a:lstStyle/>
          <a:p>
            <a:pPr lvl="1"/>
            <a:r>
              <a:rPr lang="en-US" dirty="0"/>
              <a:t>Types of records</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ln>
            <a:solidFill>
              <a:schemeClr val="accent4"/>
            </a:solidFill>
          </a:ln>
        </p:spPr>
        <p:txBody>
          <a:bodyPr/>
          <a:lstStyle/>
          <a:p>
            <a:r>
              <a:rPr lang="en-US" dirty="0"/>
              <a:t>Customer:</a:t>
            </a:r>
          </a:p>
          <a:p>
            <a:pPr lvl="1"/>
            <a:r>
              <a:rPr lang="en-US" dirty="0"/>
              <a:t>A company, organization, or person that service is performed for</a:t>
            </a:r>
          </a:p>
        </p:txBody>
      </p:sp>
      <p:grpSp>
        <p:nvGrpSpPr>
          <p:cNvPr id="31" name="Group 30" descr="Icon of gear and two arrow">
            <a:extLst>
              <a:ext uri="{FF2B5EF4-FFF2-40B4-BE49-F238E27FC236}">
                <a16:creationId xmlns:a16="http://schemas.microsoft.com/office/drawing/2014/main" id="{4AC1395C-F44F-40D4-9102-EE45F29CBD47}"/>
              </a:ext>
            </a:extLst>
          </p:cNvPr>
          <p:cNvGrpSpPr/>
          <p:nvPr/>
        </p:nvGrpSpPr>
        <p:grpSpPr>
          <a:xfrm>
            <a:off x="2375215" y="2367032"/>
            <a:ext cx="542786" cy="542786"/>
            <a:chOff x="9893353" y="551475"/>
            <a:chExt cx="782637" cy="782637"/>
          </a:xfrm>
        </p:grpSpPr>
        <p:sp>
          <p:nvSpPr>
            <p:cNvPr id="32" name="AutoShape 3">
              <a:extLst>
                <a:ext uri="{FF2B5EF4-FFF2-40B4-BE49-F238E27FC236}">
                  <a16:creationId xmlns:a16="http://schemas.microsoft.com/office/drawing/2014/main" id="{9D6481ED-2F00-4463-937D-3325EEA955DE}"/>
                </a:ext>
              </a:extLst>
            </p:cNvPr>
            <p:cNvSpPr>
              <a:spLocks noChangeAspect="1" noChangeArrowheads="1" noTextEdit="1"/>
            </p:cNvSpPr>
            <p:nvPr/>
          </p:nvSpPr>
          <p:spPr bwMode="auto">
            <a:xfrm>
              <a:off x="9893353" y="551475"/>
              <a:ext cx="782637"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38" name="Freeform 5">
              <a:extLst>
                <a:ext uri="{FF2B5EF4-FFF2-40B4-BE49-F238E27FC236}">
                  <a16:creationId xmlns:a16="http://schemas.microsoft.com/office/drawing/2014/main" id="{168C1702-1EE7-41AA-B444-49FE0D5397BD}"/>
                </a:ext>
              </a:extLst>
            </p:cNvPr>
            <p:cNvSpPr>
              <a:spLocks/>
            </p:cNvSpPr>
            <p:nvPr/>
          </p:nvSpPr>
          <p:spPr bwMode="auto">
            <a:xfrm>
              <a:off x="9893353" y="551475"/>
              <a:ext cx="782637" cy="782637"/>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fr-FR" sz="1350"/>
            </a:p>
          </p:txBody>
        </p:sp>
        <p:sp>
          <p:nvSpPr>
            <p:cNvPr id="39" name="Freeform 6">
              <a:extLst>
                <a:ext uri="{FF2B5EF4-FFF2-40B4-BE49-F238E27FC236}">
                  <a16:creationId xmlns:a16="http://schemas.microsoft.com/office/drawing/2014/main" id="{A77C703B-9C36-4BBC-98AE-9ED592B150BF}"/>
                </a:ext>
              </a:extLst>
            </p:cNvPr>
            <p:cNvSpPr>
              <a:spLocks noEditPoints="1"/>
            </p:cNvSpPr>
            <p:nvPr/>
          </p:nvSpPr>
          <p:spPr bwMode="auto">
            <a:xfrm>
              <a:off x="9955265" y="613387"/>
              <a:ext cx="658812" cy="660400"/>
            </a:xfrm>
            <a:prstGeom prst="ellipse">
              <a:avLst/>
            </a:prstGeom>
            <a:noFill/>
            <a:ln w="28575" cap="flat">
              <a:solidFill>
                <a:schemeClr val="accent4"/>
              </a:solidFill>
              <a:prstDash val="sysDot"/>
              <a:round/>
              <a:headEnd/>
              <a:tailEnd/>
            </a:ln>
          </p:spPr>
          <p:txBody>
            <a:bodyPr vert="horz" wrap="square" lIns="68580" tIns="34290" rIns="68580" bIns="34290" numCol="1" anchor="t" anchorCtr="0" compatLnSpc="1">
              <a:prstTxWarp prst="textNoShape">
                <a:avLst/>
              </a:prstTxWarp>
            </a:bodyPr>
            <a:lstStyle/>
            <a:p>
              <a:endParaRPr lang="fr-FR" sz="1350"/>
            </a:p>
          </p:txBody>
        </p:sp>
        <p:sp>
          <p:nvSpPr>
            <p:cNvPr id="40" name="Freeform: Shape 39">
              <a:extLst>
                <a:ext uri="{FF2B5EF4-FFF2-40B4-BE49-F238E27FC236}">
                  <a16:creationId xmlns:a16="http://schemas.microsoft.com/office/drawing/2014/main" id="{938037A7-5448-43B8-AE96-B1C447A22BA7}"/>
                </a:ext>
              </a:extLst>
            </p:cNvPr>
            <p:cNvSpPr/>
            <p:nvPr/>
          </p:nvSpPr>
          <p:spPr>
            <a:xfrm>
              <a:off x="10095905" y="742770"/>
              <a:ext cx="443869" cy="236534"/>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accent4"/>
            </a:solidFill>
            <a:ln w="9525" cap="flat">
              <a:noFill/>
              <a:prstDash val="solid"/>
              <a:miter/>
            </a:ln>
          </p:spPr>
          <p:txBody>
            <a:bodyPr rtlCol="0" anchor="ctr"/>
            <a:lstStyle/>
            <a:p>
              <a:pPr defTabSz="685800">
                <a:defRPr/>
              </a:pPr>
              <a:endParaRPr lang="en-IN" sz="1350" kern="0">
                <a:solidFill>
                  <a:srgbClr val="505050"/>
                </a:solidFill>
              </a:endParaRPr>
            </a:p>
          </p:txBody>
        </p:sp>
        <p:sp>
          <p:nvSpPr>
            <p:cNvPr id="41" name="Freeform: Shape 40">
              <a:extLst>
                <a:ext uri="{FF2B5EF4-FFF2-40B4-BE49-F238E27FC236}">
                  <a16:creationId xmlns:a16="http://schemas.microsoft.com/office/drawing/2014/main" id="{B7C39191-A3CE-4E2A-9094-B24254557158}"/>
                </a:ext>
              </a:extLst>
            </p:cNvPr>
            <p:cNvSpPr/>
            <p:nvPr/>
          </p:nvSpPr>
          <p:spPr>
            <a:xfrm>
              <a:off x="10050046" y="905458"/>
              <a:ext cx="446789" cy="236534"/>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accent4"/>
            </a:solidFill>
            <a:ln w="9525" cap="flat">
              <a:noFill/>
              <a:prstDash val="solid"/>
              <a:miter/>
            </a:ln>
          </p:spPr>
          <p:txBody>
            <a:bodyPr rtlCol="0" anchor="ctr"/>
            <a:lstStyle/>
            <a:p>
              <a:pPr defTabSz="685800">
                <a:defRPr/>
              </a:pPr>
              <a:endParaRPr lang="en-IN" sz="1350" kern="0">
                <a:solidFill>
                  <a:srgbClr val="505050"/>
                </a:solidFill>
              </a:endParaRPr>
            </a:p>
          </p:txBody>
        </p:sp>
        <p:sp>
          <p:nvSpPr>
            <p:cNvPr id="42" name="Freeform: Shape 41">
              <a:extLst>
                <a:ext uri="{FF2B5EF4-FFF2-40B4-BE49-F238E27FC236}">
                  <a16:creationId xmlns:a16="http://schemas.microsoft.com/office/drawing/2014/main" id="{5B356EEA-E296-489F-BDBC-CD0BA54E40AC}"/>
                </a:ext>
              </a:extLst>
            </p:cNvPr>
            <p:cNvSpPr/>
            <p:nvPr/>
          </p:nvSpPr>
          <p:spPr>
            <a:xfrm>
              <a:off x="10174307" y="824558"/>
              <a:ext cx="245229" cy="245228"/>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bg1">
                <a:lumMod val="75000"/>
              </a:schemeClr>
            </a:solidFill>
            <a:ln w="9525" cap="flat">
              <a:noFill/>
              <a:prstDash val="solid"/>
              <a:miter/>
            </a:ln>
          </p:spPr>
          <p:txBody>
            <a:bodyPr rtlCol="0" anchor="ctr"/>
            <a:lstStyle/>
            <a:p>
              <a:pPr defTabSz="685800">
                <a:defRPr/>
              </a:pPr>
              <a:endParaRPr lang="en-IN" sz="1350" kern="0">
                <a:solidFill>
                  <a:srgbClr val="505050"/>
                </a:solidFill>
              </a:endParaRPr>
            </a:p>
          </p:txBody>
        </p:sp>
      </p:grpSp>
      <p:sp>
        <p:nvSpPr>
          <p:cNvPr id="19" name="Text Placeholder 18">
            <a:extLst>
              <a:ext uri="{FF2B5EF4-FFF2-40B4-BE49-F238E27FC236}">
                <a16:creationId xmlns:a16="http://schemas.microsoft.com/office/drawing/2014/main" id="{E3059D41-9728-4B58-9237-CADB42E287FB}"/>
              </a:ext>
            </a:extLst>
          </p:cNvPr>
          <p:cNvSpPr>
            <a:spLocks noGrp="1"/>
          </p:cNvSpPr>
          <p:nvPr>
            <p:ph type="body" sz="quarter" idx="17"/>
          </p:nvPr>
        </p:nvSpPr>
        <p:spPr>
          <a:ln>
            <a:solidFill>
              <a:schemeClr val="accent4"/>
            </a:solidFill>
          </a:ln>
        </p:spPr>
        <p:txBody>
          <a:bodyPr/>
          <a:lstStyle/>
          <a:p>
            <a:r>
              <a:rPr lang="en-US" dirty="0"/>
              <a:t>Case:</a:t>
            </a:r>
          </a:p>
          <a:p>
            <a:pPr lvl="1"/>
            <a:r>
              <a:rPr lang="en-US" dirty="0"/>
              <a:t>Fundamental record type for Customer Service represents a single incident or service request</a:t>
            </a:r>
          </a:p>
        </p:txBody>
      </p:sp>
      <p:grpSp>
        <p:nvGrpSpPr>
          <p:cNvPr id="43" name="Group 42" descr="Icon of gear and two arrow">
            <a:extLst>
              <a:ext uri="{FF2B5EF4-FFF2-40B4-BE49-F238E27FC236}">
                <a16:creationId xmlns:a16="http://schemas.microsoft.com/office/drawing/2014/main" id="{64CEB994-B600-41C0-81F7-F97354E718E3}"/>
              </a:ext>
            </a:extLst>
          </p:cNvPr>
          <p:cNvGrpSpPr/>
          <p:nvPr/>
        </p:nvGrpSpPr>
        <p:grpSpPr>
          <a:xfrm>
            <a:off x="5259230" y="2367032"/>
            <a:ext cx="542786" cy="542786"/>
            <a:chOff x="9893353" y="551475"/>
            <a:chExt cx="782637" cy="782637"/>
          </a:xfrm>
        </p:grpSpPr>
        <p:sp>
          <p:nvSpPr>
            <p:cNvPr id="44" name="AutoShape 3">
              <a:extLst>
                <a:ext uri="{FF2B5EF4-FFF2-40B4-BE49-F238E27FC236}">
                  <a16:creationId xmlns:a16="http://schemas.microsoft.com/office/drawing/2014/main" id="{16E907D9-F80F-402A-85F9-AAFB85E33AFF}"/>
                </a:ext>
              </a:extLst>
            </p:cNvPr>
            <p:cNvSpPr>
              <a:spLocks noChangeAspect="1" noChangeArrowheads="1" noTextEdit="1"/>
            </p:cNvSpPr>
            <p:nvPr/>
          </p:nvSpPr>
          <p:spPr bwMode="auto">
            <a:xfrm>
              <a:off x="9893353" y="551475"/>
              <a:ext cx="782637"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5" name="Freeform 5">
              <a:extLst>
                <a:ext uri="{FF2B5EF4-FFF2-40B4-BE49-F238E27FC236}">
                  <a16:creationId xmlns:a16="http://schemas.microsoft.com/office/drawing/2014/main" id="{60F1E3EE-B339-46E3-95B4-A6A659AD4E07}"/>
                </a:ext>
              </a:extLst>
            </p:cNvPr>
            <p:cNvSpPr>
              <a:spLocks/>
            </p:cNvSpPr>
            <p:nvPr/>
          </p:nvSpPr>
          <p:spPr bwMode="auto">
            <a:xfrm>
              <a:off x="9893353" y="551475"/>
              <a:ext cx="782637" cy="782637"/>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fr-FR" sz="1350"/>
            </a:p>
          </p:txBody>
        </p:sp>
        <p:sp>
          <p:nvSpPr>
            <p:cNvPr id="56" name="Freeform 6">
              <a:extLst>
                <a:ext uri="{FF2B5EF4-FFF2-40B4-BE49-F238E27FC236}">
                  <a16:creationId xmlns:a16="http://schemas.microsoft.com/office/drawing/2014/main" id="{223050F8-D6F1-4B76-84D8-2A0AEB037296}"/>
                </a:ext>
              </a:extLst>
            </p:cNvPr>
            <p:cNvSpPr>
              <a:spLocks noEditPoints="1"/>
            </p:cNvSpPr>
            <p:nvPr/>
          </p:nvSpPr>
          <p:spPr bwMode="auto">
            <a:xfrm>
              <a:off x="9955265" y="613387"/>
              <a:ext cx="658812" cy="660400"/>
            </a:xfrm>
            <a:prstGeom prst="ellipse">
              <a:avLst/>
            </a:prstGeom>
            <a:noFill/>
            <a:ln w="28575" cap="flat">
              <a:solidFill>
                <a:schemeClr val="accent4"/>
              </a:solidFill>
              <a:prstDash val="sysDot"/>
              <a:round/>
              <a:headEnd/>
              <a:tailEnd/>
            </a:ln>
          </p:spPr>
          <p:txBody>
            <a:bodyPr vert="horz" wrap="square" lIns="68580" tIns="34290" rIns="68580" bIns="34290" numCol="1" anchor="t" anchorCtr="0" compatLnSpc="1">
              <a:prstTxWarp prst="textNoShape">
                <a:avLst/>
              </a:prstTxWarp>
            </a:bodyPr>
            <a:lstStyle/>
            <a:p>
              <a:endParaRPr lang="fr-FR" sz="1350"/>
            </a:p>
          </p:txBody>
        </p:sp>
        <p:sp>
          <p:nvSpPr>
            <p:cNvPr id="57" name="Freeform: Shape 56">
              <a:extLst>
                <a:ext uri="{FF2B5EF4-FFF2-40B4-BE49-F238E27FC236}">
                  <a16:creationId xmlns:a16="http://schemas.microsoft.com/office/drawing/2014/main" id="{A279A9BC-1559-4212-B6A5-E63331B2C7AB}"/>
                </a:ext>
              </a:extLst>
            </p:cNvPr>
            <p:cNvSpPr/>
            <p:nvPr/>
          </p:nvSpPr>
          <p:spPr>
            <a:xfrm>
              <a:off x="10095905" y="742770"/>
              <a:ext cx="443869" cy="236534"/>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accent4"/>
            </a:solidFill>
            <a:ln w="9525" cap="flat">
              <a:noFill/>
              <a:prstDash val="solid"/>
              <a:miter/>
            </a:ln>
          </p:spPr>
          <p:txBody>
            <a:bodyPr rtlCol="0" anchor="ctr"/>
            <a:lstStyle/>
            <a:p>
              <a:pPr defTabSz="685800">
                <a:defRPr/>
              </a:pPr>
              <a:endParaRPr lang="en-IN" sz="1350" kern="0">
                <a:solidFill>
                  <a:srgbClr val="505050"/>
                </a:solidFill>
              </a:endParaRPr>
            </a:p>
          </p:txBody>
        </p:sp>
        <p:sp>
          <p:nvSpPr>
            <p:cNvPr id="58" name="Freeform: Shape 57">
              <a:extLst>
                <a:ext uri="{FF2B5EF4-FFF2-40B4-BE49-F238E27FC236}">
                  <a16:creationId xmlns:a16="http://schemas.microsoft.com/office/drawing/2014/main" id="{07067D6F-36A9-4CFE-BB1F-CF49BB467E99}"/>
                </a:ext>
              </a:extLst>
            </p:cNvPr>
            <p:cNvSpPr/>
            <p:nvPr/>
          </p:nvSpPr>
          <p:spPr>
            <a:xfrm>
              <a:off x="10050046" y="905458"/>
              <a:ext cx="446789" cy="236534"/>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accent4"/>
            </a:solidFill>
            <a:ln w="9525" cap="flat">
              <a:noFill/>
              <a:prstDash val="solid"/>
              <a:miter/>
            </a:ln>
          </p:spPr>
          <p:txBody>
            <a:bodyPr rtlCol="0" anchor="ctr"/>
            <a:lstStyle/>
            <a:p>
              <a:pPr defTabSz="685800">
                <a:defRPr/>
              </a:pPr>
              <a:endParaRPr lang="en-IN" sz="1350" kern="0">
                <a:solidFill>
                  <a:srgbClr val="505050"/>
                </a:solidFill>
              </a:endParaRPr>
            </a:p>
          </p:txBody>
        </p:sp>
        <p:sp>
          <p:nvSpPr>
            <p:cNvPr id="59" name="Freeform: Shape 58">
              <a:extLst>
                <a:ext uri="{FF2B5EF4-FFF2-40B4-BE49-F238E27FC236}">
                  <a16:creationId xmlns:a16="http://schemas.microsoft.com/office/drawing/2014/main" id="{37FA65FB-E015-4423-B539-55BB4ACB1423}"/>
                </a:ext>
              </a:extLst>
            </p:cNvPr>
            <p:cNvSpPr/>
            <p:nvPr/>
          </p:nvSpPr>
          <p:spPr>
            <a:xfrm>
              <a:off x="10174307" y="824558"/>
              <a:ext cx="245229" cy="245228"/>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bg1">
                <a:lumMod val="75000"/>
              </a:schemeClr>
            </a:solidFill>
            <a:ln w="9525" cap="flat">
              <a:noFill/>
              <a:prstDash val="solid"/>
              <a:miter/>
            </a:ln>
          </p:spPr>
          <p:txBody>
            <a:bodyPr rtlCol="0" anchor="ctr"/>
            <a:lstStyle/>
            <a:p>
              <a:pPr defTabSz="685800">
                <a:defRPr/>
              </a:pPr>
              <a:endParaRPr lang="en-IN" sz="1350" kern="0">
                <a:solidFill>
                  <a:srgbClr val="505050"/>
                </a:solidFill>
              </a:endParaRPr>
            </a:p>
          </p:txBody>
        </p:sp>
      </p:grpSp>
      <p:sp>
        <p:nvSpPr>
          <p:cNvPr id="12" name="Text Placeholder 11">
            <a:extLst>
              <a:ext uri="{FF2B5EF4-FFF2-40B4-BE49-F238E27FC236}">
                <a16:creationId xmlns:a16="http://schemas.microsoft.com/office/drawing/2014/main" id="{7C9A86CF-C391-406A-B53A-F1D6A243EB49}"/>
              </a:ext>
            </a:extLst>
          </p:cNvPr>
          <p:cNvSpPr>
            <a:spLocks noGrp="1"/>
          </p:cNvSpPr>
          <p:nvPr>
            <p:ph type="body" sz="quarter" idx="18"/>
          </p:nvPr>
        </p:nvSpPr>
        <p:spPr>
          <a:ln>
            <a:solidFill>
              <a:schemeClr val="accent4"/>
            </a:solidFill>
          </a:ln>
        </p:spPr>
        <p:txBody>
          <a:bodyPr/>
          <a:lstStyle/>
          <a:p>
            <a:r>
              <a:rPr lang="en-US" dirty="0"/>
              <a:t>Activity:</a:t>
            </a:r>
          </a:p>
          <a:p>
            <a:pPr lvl="1"/>
            <a:r>
              <a:rPr lang="en-GB" dirty="0"/>
              <a:t>Interactions between a business and its customers </a:t>
            </a:r>
            <a:endParaRPr lang="en-US" dirty="0"/>
          </a:p>
        </p:txBody>
      </p:sp>
      <p:grpSp>
        <p:nvGrpSpPr>
          <p:cNvPr id="60" name="Group 59" descr="Icon of gear and two arrow">
            <a:extLst>
              <a:ext uri="{FF2B5EF4-FFF2-40B4-BE49-F238E27FC236}">
                <a16:creationId xmlns:a16="http://schemas.microsoft.com/office/drawing/2014/main" id="{ADE0D716-60F8-40DE-BB27-8553EF680878}"/>
              </a:ext>
            </a:extLst>
          </p:cNvPr>
          <p:cNvGrpSpPr/>
          <p:nvPr/>
        </p:nvGrpSpPr>
        <p:grpSpPr>
          <a:xfrm>
            <a:off x="8125308" y="2367032"/>
            <a:ext cx="542786" cy="542786"/>
            <a:chOff x="9893353" y="551475"/>
            <a:chExt cx="782637" cy="782637"/>
          </a:xfrm>
        </p:grpSpPr>
        <p:sp>
          <p:nvSpPr>
            <p:cNvPr id="63" name="AutoShape 3">
              <a:extLst>
                <a:ext uri="{FF2B5EF4-FFF2-40B4-BE49-F238E27FC236}">
                  <a16:creationId xmlns:a16="http://schemas.microsoft.com/office/drawing/2014/main" id="{DD89D6AE-DCD4-456D-9006-98C66AB3E553}"/>
                </a:ext>
              </a:extLst>
            </p:cNvPr>
            <p:cNvSpPr>
              <a:spLocks noChangeAspect="1" noChangeArrowheads="1" noTextEdit="1"/>
            </p:cNvSpPr>
            <p:nvPr/>
          </p:nvSpPr>
          <p:spPr bwMode="auto">
            <a:xfrm>
              <a:off x="9893353" y="551475"/>
              <a:ext cx="782637"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64" name="Freeform 5">
              <a:extLst>
                <a:ext uri="{FF2B5EF4-FFF2-40B4-BE49-F238E27FC236}">
                  <a16:creationId xmlns:a16="http://schemas.microsoft.com/office/drawing/2014/main" id="{E9B0E12F-6669-4D03-AA97-9A38C2D973A3}"/>
                </a:ext>
              </a:extLst>
            </p:cNvPr>
            <p:cNvSpPr>
              <a:spLocks/>
            </p:cNvSpPr>
            <p:nvPr/>
          </p:nvSpPr>
          <p:spPr bwMode="auto">
            <a:xfrm>
              <a:off x="9893353" y="551475"/>
              <a:ext cx="782637" cy="782637"/>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fr-FR" sz="1350"/>
            </a:p>
          </p:txBody>
        </p:sp>
        <p:sp>
          <p:nvSpPr>
            <p:cNvPr id="65" name="Freeform 6">
              <a:extLst>
                <a:ext uri="{FF2B5EF4-FFF2-40B4-BE49-F238E27FC236}">
                  <a16:creationId xmlns:a16="http://schemas.microsoft.com/office/drawing/2014/main" id="{0557E44B-60B4-4B8D-B199-042A38682FFA}"/>
                </a:ext>
              </a:extLst>
            </p:cNvPr>
            <p:cNvSpPr>
              <a:spLocks noEditPoints="1"/>
            </p:cNvSpPr>
            <p:nvPr/>
          </p:nvSpPr>
          <p:spPr bwMode="auto">
            <a:xfrm>
              <a:off x="9955265" y="613387"/>
              <a:ext cx="658812" cy="660400"/>
            </a:xfrm>
            <a:prstGeom prst="ellipse">
              <a:avLst/>
            </a:prstGeom>
            <a:noFill/>
            <a:ln w="28575" cap="flat">
              <a:solidFill>
                <a:schemeClr val="accent4"/>
              </a:solidFill>
              <a:prstDash val="sysDot"/>
              <a:round/>
              <a:headEnd/>
              <a:tailEnd/>
            </a:ln>
          </p:spPr>
          <p:txBody>
            <a:bodyPr vert="horz" wrap="square" lIns="68580" tIns="34290" rIns="68580" bIns="34290" numCol="1" anchor="t" anchorCtr="0" compatLnSpc="1">
              <a:prstTxWarp prst="textNoShape">
                <a:avLst/>
              </a:prstTxWarp>
            </a:bodyPr>
            <a:lstStyle/>
            <a:p>
              <a:endParaRPr lang="fr-FR" sz="1350"/>
            </a:p>
          </p:txBody>
        </p:sp>
        <p:sp>
          <p:nvSpPr>
            <p:cNvPr id="66" name="Freeform: Shape 65">
              <a:extLst>
                <a:ext uri="{FF2B5EF4-FFF2-40B4-BE49-F238E27FC236}">
                  <a16:creationId xmlns:a16="http://schemas.microsoft.com/office/drawing/2014/main" id="{BC30566E-E317-4060-A237-3039F703AD28}"/>
                </a:ext>
              </a:extLst>
            </p:cNvPr>
            <p:cNvSpPr/>
            <p:nvPr/>
          </p:nvSpPr>
          <p:spPr>
            <a:xfrm>
              <a:off x="10095905" y="742770"/>
              <a:ext cx="443869" cy="236534"/>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accent4"/>
            </a:solidFill>
            <a:ln w="9525" cap="flat">
              <a:noFill/>
              <a:prstDash val="solid"/>
              <a:miter/>
            </a:ln>
          </p:spPr>
          <p:txBody>
            <a:bodyPr rtlCol="0" anchor="ctr"/>
            <a:lstStyle/>
            <a:p>
              <a:pPr defTabSz="685800">
                <a:defRPr/>
              </a:pPr>
              <a:endParaRPr lang="en-IN" sz="1350" kern="0">
                <a:solidFill>
                  <a:srgbClr val="505050"/>
                </a:solidFill>
              </a:endParaRPr>
            </a:p>
          </p:txBody>
        </p:sp>
        <p:sp>
          <p:nvSpPr>
            <p:cNvPr id="67" name="Freeform: Shape 66">
              <a:extLst>
                <a:ext uri="{FF2B5EF4-FFF2-40B4-BE49-F238E27FC236}">
                  <a16:creationId xmlns:a16="http://schemas.microsoft.com/office/drawing/2014/main" id="{03C74EC2-DC82-4922-8D5B-5AAC4AA57D91}"/>
                </a:ext>
              </a:extLst>
            </p:cNvPr>
            <p:cNvSpPr/>
            <p:nvPr/>
          </p:nvSpPr>
          <p:spPr>
            <a:xfrm>
              <a:off x="10050046" y="905458"/>
              <a:ext cx="446789" cy="236534"/>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accent4"/>
            </a:solidFill>
            <a:ln w="9525" cap="flat">
              <a:noFill/>
              <a:prstDash val="solid"/>
              <a:miter/>
            </a:ln>
          </p:spPr>
          <p:txBody>
            <a:bodyPr rtlCol="0" anchor="ctr"/>
            <a:lstStyle/>
            <a:p>
              <a:pPr defTabSz="685800">
                <a:defRPr/>
              </a:pPr>
              <a:endParaRPr lang="en-IN" sz="1350" kern="0">
                <a:solidFill>
                  <a:srgbClr val="505050"/>
                </a:solidFill>
              </a:endParaRPr>
            </a:p>
          </p:txBody>
        </p:sp>
        <p:sp>
          <p:nvSpPr>
            <p:cNvPr id="68" name="Freeform: Shape 67">
              <a:extLst>
                <a:ext uri="{FF2B5EF4-FFF2-40B4-BE49-F238E27FC236}">
                  <a16:creationId xmlns:a16="http://schemas.microsoft.com/office/drawing/2014/main" id="{AC53F6BB-78EB-4948-BFD5-042229EA7A89}"/>
                </a:ext>
              </a:extLst>
            </p:cNvPr>
            <p:cNvSpPr/>
            <p:nvPr/>
          </p:nvSpPr>
          <p:spPr>
            <a:xfrm>
              <a:off x="10174307" y="824558"/>
              <a:ext cx="245229" cy="245228"/>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bg1">
                <a:lumMod val="75000"/>
              </a:schemeClr>
            </a:solidFill>
            <a:ln w="9525" cap="flat">
              <a:noFill/>
              <a:prstDash val="solid"/>
              <a:miter/>
            </a:ln>
          </p:spPr>
          <p:txBody>
            <a:bodyPr rtlCol="0" anchor="ctr"/>
            <a:lstStyle/>
            <a:p>
              <a:pPr defTabSz="685800">
                <a:defRPr/>
              </a:pPr>
              <a:endParaRPr lang="en-IN" sz="1350" kern="0">
                <a:solidFill>
                  <a:srgbClr val="505050"/>
                </a:solidFill>
              </a:endParaRPr>
            </a:p>
          </p:txBody>
        </p:sp>
      </p:grpSp>
    </p:spTree>
    <p:extLst>
      <p:ext uri="{BB962C8B-B14F-4D97-AF65-F5344CB8AC3E}">
        <p14:creationId xmlns:p14="http://schemas.microsoft.com/office/powerpoint/2010/main" val="630168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r>
              <a:rPr lang="en-US" dirty="0"/>
              <a:t>Customer Service core components</a:t>
            </a:r>
          </a:p>
        </p:txBody>
      </p:sp>
      <p:sp>
        <p:nvSpPr>
          <p:cNvPr id="6" name="Text Placeholder 5"/>
          <p:cNvSpPr>
            <a:spLocks noGrp="1"/>
          </p:cNvSpPr>
          <p:nvPr>
            <p:ph type="body" sz="quarter" idx="15"/>
          </p:nvPr>
        </p:nvSpPr>
        <p:spPr/>
        <p:txBody>
          <a:bodyPr/>
          <a:lstStyle/>
          <a:p>
            <a:pPr lvl="1"/>
            <a:r>
              <a:rPr lang="en-US" dirty="0"/>
              <a:t>Types of records</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ln>
            <a:solidFill>
              <a:schemeClr val="accent4"/>
            </a:solidFill>
          </a:ln>
        </p:spPr>
        <p:txBody>
          <a:bodyPr/>
          <a:lstStyle/>
          <a:p>
            <a:r>
              <a:rPr lang="en-US" dirty="0"/>
              <a:t>Entitlement:</a:t>
            </a:r>
          </a:p>
          <a:p>
            <a:pPr lvl="1"/>
            <a:r>
              <a:rPr lang="en-US" dirty="0"/>
              <a:t>The amount of support a customer is entitled to aka a support contract</a:t>
            </a:r>
          </a:p>
        </p:txBody>
      </p:sp>
      <p:grpSp>
        <p:nvGrpSpPr>
          <p:cNvPr id="31" name="Group 30" descr="Icon of gear and two arrow">
            <a:extLst>
              <a:ext uri="{FF2B5EF4-FFF2-40B4-BE49-F238E27FC236}">
                <a16:creationId xmlns:a16="http://schemas.microsoft.com/office/drawing/2014/main" id="{4AC1395C-F44F-40D4-9102-EE45F29CBD47}"/>
              </a:ext>
            </a:extLst>
          </p:cNvPr>
          <p:cNvGrpSpPr/>
          <p:nvPr/>
        </p:nvGrpSpPr>
        <p:grpSpPr>
          <a:xfrm>
            <a:off x="2375215" y="2367032"/>
            <a:ext cx="542786" cy="542786"/>
            <a:chOff x="9893353" y="551475"/>
            <a:chExt cx="782637" cy="782637"/>
          </a:xfrm>
        </p:grpSpPr>
        <p:sp>
          <p:nvSpPr>
            <p:cNvPr id="32" name="AutoShape 3">
              <a:extLst>
                <a:ext uri="{FF2B5EF4-FFF2-40B4-BE49-F238E27FC236}">
                  <a16:creationId xmlns:a16="http://schemas.microsoft.com/office/drawing/2014/main" id="{9D6481ED-2F00-4463-937D-3325EEA955DE}"/>
                </a:ext>
              </a:extLst>
            </p:cNvPr>
            <p:cNvSpPr>
              <a:spLocks noChangeAspect="1" noChangeArrowheads="1" noTextEdit="1"/>
            </p:cNvSpPr>
            <p:nvPr/>
          </p:nvSpPr>
          <p:spPr bwMode="auto">
            <a:xfrm>
              <a:off x="9893353" y="551475"/>
              <a:ext cx="782637"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38" name="Freeform 5">
              <a:extLst>
                <a:ext uri="{FF2B5EF4-FFF2-40B4-BE49-F238E27FC236}">
                  <a16:creationId xmlns:a16="http://schemas.microsoft.com/office/drawing/2014/main" id="{168C1702-1EE7-41AA-B444-49FE0D5397BD}"/>
                </a:ext>
              </a:extLst>
            </p:cNvPr>
            <p:cNvSpPr>
              <a:spLocks/>
            </p:cNvSpPr>
            <p:nvPr/>
          </p:nvSpPr>
          <p:spPr bwMode="auto">
            <a:xfrm>
              <a:off x="9893353" y="551475"/>
              <a:ext cx="782637" cy="782637"/>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fr-FR" sz="1350"/>
            </a:p>
          </p:txBody>
        </p:sp>
        <p:sp>
          <p:nvSpPr>
            <p:cNvPr id="39" name="Freeform 6">
              <a:extLst>
                <a:ext uri="{FF2B5EF4-FFF2-40B4-BE49-F238E27FC236}">
                  <a16:creationId xmlns:a16="http://schemas.microsoft.com/office/drawing/2014/main" id="{A77C703B-9C36-4BBC-98AE-9ED592B150BF}"/>
                </a:ext>
              </a:extLst>
            </p:cNvPr>
            <p:cNvSpPr>
              <a:spLocks noEditPoints="1"/>
            </p:cNvSpPr>
            <p:nvPr/>
          </p:nvSpPr>
          <p:spPr bwMode="auto">
            <a:xfrm>
              <a:off x="9955265" y="613387"/>
              <a:ext cx="658812" cy="660400"/>
            </a:xfrm>
            <a:prstGeom prst="ellipse">
              <a:avLst/>
            </a:prstGeom>
            <a:noFill/>
            <a:ln w="28575" cap="flat">
              <a:solidFill>
                <a:schemeClr val="accent4"/>
              </a:solidFill>
              <a:prstDash val="sysDot"/>
              <a:round/>
              <a:headEnd/>
              <a:tailEnd/>
            </a:ln>
          </p:spPr>
          <p:txBody>
            <a:bodyPr vert="horz" wrap="square" lIns="68580" tIns="34290" rIns="68580" bIns="34290" numCol="1" anchor="t" anchorCtr="0" compatLnSpc="1">
              <a:prstTxWarp prst="textNoShape">
                <a:avLst/>
              </a:prstTxWarp>
            </a:bodyPr>
            <a:lstStyle/>
            <a:p>
              <a:endParaRPr lang="fr-FR" sz="1350"/>
            </a:p>
          </p:txBody>
        </p:sp>
        <p:sp>
          <p:nvSpPr>
            <p:cNvPr id="40" name="Freeform: Shape 39">
              <a:extLst>
                <a:ext uri="{FF2B5EF4-FFF2-40B4-BE49-F238E27FC236}">
                  <a16:creationId xmlns:a16="http://schemas.microsoft.com/office/drawing/2014/main" id="{938037A7-5448-43B8-AE96-B1C447A22BA7}"/>
                </a:ext>
              </a:extLst>
            </p:cNvPr>
            <p:cNvSpPr/>
            <p:nvPr/>
          </p:nvSpPr>
          <p:spPr>
            <a:xfrm>
              <a:off x="10095905" y="742770"/>
              <a:ext cx="443869" cy="236534"/>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accent4"/>
            </a:solidFill>
            <a:ln w="9525" cap="flat">
              <a:noFill/>
              <a:prstDash val="solid"/>
              <a:miter/>
            </a:ln>
          </p:spPr>
          <p:txBody>
            <a:bodyPr rtlCol="0" anchor="ctr"/>
            <a:lstStyle/>
            <a:p>
              <a:pPr defTabSz="685800">
                <a:defRPr/>
              </a:pPr>
              <a:endParaRPr lang="en-IN" sz="1350" kern="0">
                <a:solidFill>
                  <a:srgbClr val="505050"/>
                </a:solidFill>
              </a:endParaRPr>
            </a:p>
          </p:txBody>
        </p:sp>
        <p:sp>
          <p:nvSpPr>
            <p:cNvPr id="41" name="Freeform: Shape 40">
              <a:extLst>
                <a:ext uri="{FF2B5EF4-FFF2-40B4-BE49-F238E27FC236}">
                  <a16:creationId xmlns:a16="http://schemas.microsoft.com/office/drawing/2014/main" id="{B7C39191-A3CE-4E2A-9094-B24254557158}"/>
                </a:ext>
              </a:extLst>
            </p:cNvPr>
            <p:cNvSpPr/>
            <p:nvPr/>
          </p:nvSpPr>
          <p:spPr>
            <a:xfrm>
              <a:off x="10050046" y="905458"/>
              <a:ext cx="446789" cy="236534"/>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accent4"/>
            </a:solidFill>
            <a:ln w="9525" cap="flat">
              <a:noFill/>
              <a:prstDash val="solid"/>
              <a:miter/>
            </a:ln>
          </p:spPr>
          <p:txBody>
            <a:bodyPr rtlCol="0" anchor="ctr"/>
            <a:lstStyle/>
            <a:p>
              <a:pPr defTabSz="685800">
                <a:defRPr/>
              </a:pPr>
              <a:endParaRPr lang="en-IN" sz="1350" kern="0">
                <a:solidFill>
                  <a:srgbClr val="505050"/>
                </a:solidFill>
              </a:endParaRPr>
            </a:p>
          </p:txBody>
        </p:sp>
        <p:sp>
          <p:nvSpPr>
            <p:cNvPr id="42" name="Freeform: Shape 41">
              <a:extLst>
                <a:ext uri="{FF2B5EF4-FFF2-40B4-BE49-F238E27FC236}">
                  <a16:creationId xmlns:a16="http://schemas.microsoft.com/office/drawing/2014/main" id="{5B356EEA-E296-489F-BDBC-CD0BA54E40AC}"/>
                </a:ext>
              </a:extLst>
            </p:cNvPr>
            <p:cNvSpPr/>
            <p:nvPr/>
          </p:nvSpPr>
          <p:spPr>
            <a:xfrm>
              <a:off x="10174307" y="824558"/>
              <a:ext cx="245229" cy="245228"/>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bg1">
                <a:lumMod val="75000"/>
              </a:schemeClr>
            </a:solidFill>
            <a:ln w="9525" cap="flat">
              <a:noFill/>
              <a:prstDash val="solid"/>
              <a:miter/>
            </a:ln>
          </p:spPr>
          <p:txBody>
            <a:bodyPr rtlCol="0" anchor="ctr"/>
            <a:lstStyle/>
            <a:p>
              <a:pPr defTabSz="685800">
                <a:defRPr/>
              </a:pPr>
              <a:endParaRPr lang="en-IN" sz="1350" kern="0">
                <a:solidFill>
                  <a:srgbClr val="505050"/>
                </a:solidFill>
              </a:endParaRPr>
            </a:p>
          </p:txBody>
        </p:sp>
      </p:grpSp>
      <p:sp>
        <p:nvSpPr>
          <p:cNvPr id="19" name="Text Placeholder 18">
            <a:extLst>
              <a:ext uri="{FF2B5EF4-FFF2-40B4-BE49-F238E27FC236}">
                <a16:creationId xmlns:a16="http://schemas.microsoft.com/office/drawing/2014/main" id="{E3059D41-9728-4B58-9237-CADB42E287FB}"/>
              </a:ext>
            </a:extLst>
          </p:cNvPr>
          <p:cNvSpPr>
            <a:spLocks noGrp="1"/>
          </p:cNvSpPr>
          <p:nvPr>
            <p:ph type="body" sz="quarter" idx="17"/>
          </p:nvPr>
        </p:nvSpPr>
        <p:spPr>
          <a:ln>
            <a:solidFill>
              <a:schemeClr val="accent4"/>
            </a:solidFill>
          </a:ln>
        </p:spPr>
        <p:txBody>
          <a:bodyPr/>
          <a:lstStyle/>
          <a:p>
            <a:r>
              <a:rPr lang="en-US" dirty="0"/>
              <a:t>Service Level Agreement:</a:t>
            </a:r>
          </a:p>
          <a:p>
            <a:pPr lvl="1"/>
            <a:r>
              <a:rPr lang="en-US" dirty="0"/>
              <a:t>The level of service that has been agreed with a customer </a:t>
            </a:r>
          </a:p>
        </p:txBody>
      </p:sp>
      <p:grpSp>
        <p:nvGrpSpPr>
          <p:cNvPr id="43" name="Group 42" descr="Icon of gear and two arrow">
            <a:extLst>
              <a:ext uri="{FF2B5EF4-FFF2-40B4-BE49-F238E27FC236}">
                <a16:creationId xmlns:a16="http://schemas.microsoft.com/office/drawing/2014/main" id="{64CEB994-B600-41C0-81F7-F97354E718E3}"/>
              </a:ext>
            </a:extLst>
          </p:cNvPr>
          <p:cNvGrpSpPr/>
          <p:nvPr/>
        </p:nvGrpSpPr>
        <p:grpSpPr>
          <a:xfrm>
            <a:off x="5259230" y="2367032"/>
            <a:ext cx="542786" cy="542786"/>
            <a:chOff x="9893353" y="551475"/>
            <a:chExt cx="782637" cy="782637"/>
          </a:xfrm>
        </p:grpSpPr>
        <p:sp>
          <p:nvSpPr>
            <p:cNvPr id="44" name="AutoShape 3">
              <a:extLst>
                <a:ext uri="{FF2B5EF4-FFF2-40B4-BE49-F238E27FC236}">
                  <a16:creationId xmlns:a16="http://schemas.microsoft.com/office/drawing/2014/main" id="{16E907D9-F80F-402A-85F9-AAFB85E33AFF}"/>
                </a:ext>
              </a:extLst>
            </p:cNvPr>
            <p:cNvSpPr>
              <a:spLocks noChangeAspect="1" noChangeArrowheads="1" noTextEdit="1"/>
            </p:cNvSpPr>
            <p:nvPr/>
          </p:nvSpPr>
          <p:spPr bwMode="auto">
            <a:xfrm>
              <a:off x="9893353" y="551475"/>
              <a:ext cx="782637"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5" name="Freeform 5">
              <a:extLst>
                <a:ext uri="{FF2B5EF4-FFF2-40B4-BE49-F238E27FC236}">
                  <a16:creationId xmlns:a16="http://schemas.microsoft.com/office/drawing/2014/main" id="{60F1E3EE-B339-46E3-95B4-A6A659AD4E07}"/>
                </a:ext>
              </a:extLst>
            </p:cNvPr>
            <p:cNvSpPr>
              <a:spLocks/>
            </p:cNvSpPr>
            <p:nvPr/>
          </p:nvSpPr>
          <p:spPr bwMode="auto">
            <a:xfrm>
              <a:off x="9893353" y="551475"/>
              <a:ext cx="782637" cy="782637"/>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fr-FR" sz="1350"/>
            </a:p>
          </p:txBody>
        </p:sp>
        <p:sp>
          <p:nvSpPr>
            <p:cNvPr id="56" name="Freeform 6">
              <a:extLst>
                <a:ext uri="{FF2B5EF4-FFF2-40B4-BE49-F238E27FC236}">
                  <a16:creationId xmlns:a16="http://schemas.microsoft.com/office/drawing/2014/main" id="{223050F8-D6F1-4B76-84D8-2A0AEB037296}"/>
                </a:ext>
              </a:extLst>
            </p:cNvPr>
            <p:cNvSpPr>
              <a:spLocks noEditPoints="1"/>
            </p:cNvSpPr>
            <p:nvPr/>
          </p:nvSpPr>
          <p:spPr bwMode="auto">
            <a:xfrm>
              <a:off x="9955265" y="613387"/>
              <a:ext cx="658812" cy="660400"/>
            </a:xfrm>
            <a:prstGeom prst="ellipse">
              <a:avLst/>
            </a:prstGeom>
            <a:noFill/>
            <a:ln w="28575" cap="flat">
              <a:solidFill>
                <a:schemeClr val="accent4"/>
              </a:solidFill>
              <a:prstDash val="sysDot"/>
              <a:round/>
              <a:headEnd/>
              <a:tailEnd/>
            </a:ln>
          </p:spPr>
          <p:txBody>
            <a:bodyPr vert="horz" wrap="square" lIns="68580" tIns="34290" rIns="68580" bIns="34290" numCol="1" anchor="t" anchorCtr="0" compatLnSpc="1">
              <a:prstTxWarp prst="textNoShape">
                <a:avLst/>
              </a:prstTxWarp>
            </a:bodyPr>
            <a:lstStyle/>
            <a:p>
              <a:endParaRPr lang="fr-FR" sz="1350"/>
            </a:p>
          </p:txBody>
        </p:sp>
        <p:sp>
          <p:nvSpPr>
            <p:cNvPr id="57" name="Freeform: Shape 56">
              <a:extLst>
                <a:ext uri="{FF2B5EF4-FFF2-40B4-BE49-F238E27FC236}">
                  <a16:creationId xmlns:a16="http://schemas.microsoft.com/office/drawing/2014/main" id="{A279A9BC-1559-4212-B6A5-E63331B2C7AB}"/>
                </a:ext>
              </a:extLst>
            </p:cNvPr>
            <p:cNvSpPr/>
            <p:nvPr/>
          </p:nvSpPr>
          <p:spPr>
            <a:xfrm>
              <a:off x="10095905" y="742770"/>
              <a:ext cx="443869" cy="236534"/>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accent4"/>
            </a:solidFill>
            <a:ln w="9525" cap="flat">
              <a:noFill/>
              <a:prstDash val="solid"/>
              <a:miter/>
            </a:ln>
          </p:spPr>
          <p:txBody>
            <a:bodyPr rtlCol="0" anchor="ctr"/>
            <a:lstStyle/>
            <a:p>
              <a:pPr defTabSz="685800">
                <a:defRPr/>
              </a:pPr>
              <a:endParaRPr lang="en-IN" sz="1350" kern="0">
                <a:solidFill>
                  <a:srgbClr val="505050"/>
                </a:solidFill>
              </a:endParaRPr>
            </a:p>
          </p:txBody>
        </p:sp>
        <p:sp>
          <p:nvSpPr>
            <p:cNvPr id="58" name="Freeform: Shape 57">
              <a:extLst>
                <a:ext uri="{FF2B5EF4-FFF2-40B4-BE49-F238E27FC236}">
                  <a16:creationId xmlns:a16="http://schemas.microsoft.com/office/drawing/2014/main" id="{07067D6F-36A9-4CFE-BB1F-CF49BB467E99}"/>
                </a:ext>
              </a:extLst>
            </p:cNvPr>
            <p:cNvSpPr/>
            <p:nvPr/>
          </p:nvSpPr>
          <p:spPr>
            <a:xfrm>
              <a:off x="10050046" y="905458"/>
              <a:ext cx="446789" cy="236534"/>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accent4"/>
            </a:solidFill>
            <a:ln w="9525" cap="flat">
              <a:noFill/>
              <a:prstDash val="solid"/>
              <a:miter/>
            </a:ln>
          </p:spPr>
          <p:txBody>
            <a:bodyPr rtlCol="0" anchor="ctr"/>
            <a:lstStyle/>
            <a:p>
              <a:pPr defTabSz="685800">
                <a:defRPr/>
              </a:pPr>
              <a:endParaRPr lang="en-IN" sz="1350" kern="0">
                <a:solidFill>
                  <a:srgbClr val="505050"/>
                </a:solidFill>
              </a:endParaRPr>
            </a:p>
          </p:txBody>
        </p:sp>
        <p:sp>
          <p:nvSpPr>
            <p:cNvPr id="59" name="Freeform: Shape 58">
              <a:extLst>
                <a:ext uri="{FF2B5EF4-FFF2-40B4-BE49-F238E27FC236}">
                  <a16:creationId xmlns:a16="http://schemas.microsoft.com/office/drawing/2014/main" id="{37FA65FB-E015-4423-B539-55BB4ACB1423}"/>
                </a:ext>
              </a:extLst>
            </p:cNvPr>
            <p:cNvSpPr/>
            <p:nvPr/>
          </p:nvSpPr>
          <p:spPr>
            <a:xfrm>
              <a:off x="10174307" y="824558"/>
              <a:ext cx="245229" cy="245228"/>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bg1">
                <a:lumMod val="75000"/>
              </a:schemeClr>
            </a:solidFill>
            <a:ln w="9525" cap="flat">
              <a:noFill/>
              <a:prstDash val="solid"/>
              <a:miter/>
            </a:ln>
          </p:spPr>
          <p:txBody>
            <a:bodyPr rtlCol="0" anchor="ctr"/>
            <a:lstStyle/>
            <a:p>
              <a:pPr defTabSz="685800">
                <a:defRPr/>
              </a:pPr>
              <a:endParaRPr lang="en-IN" sz="1350" kern="0">
                <a:solidFill>
                  <a:srgbClr val="505050"/>
                </a:solidFill>
              </a:endParaRPr>
            </a:p>
          </p:txBody>
        </p:sp>
      </p:grpSp>
      <p:sp>
        <p:nvSpPr>
          <p:cNvPr id="12" name="Text Placeholder 11">
            <a:extLst>
              <a:ext uri="{FF2B5EF4-FFF2-40B4-BE49-F238E27FC236}">
                <a16:creationId xmlns:a16="http://schemas.microsoft.com/office/drawing/2014/main" id="{7C9A86CF-C391-406A-B53A-F1D6A243EB49}"/>
              </a:ext>
            </a:extLst>
          </p:cNvPr>
          <p:cNvSpPr>
            <a:spLocks noGrp="1"/>
          </p:cNvSpPr>
          <p:nvPr>
            <p:ph type="body" sz="quarter" idx="18"/>
          </p:nvPr>
        </p:nvSpPr>
        <p:spPr>
          <a:ln>
            <a:solidFill>
              <a:schemeClr val="accent4"/>
            </a:solidFill>
          </a:ln>
        </p:spPr>
        <p:txBody>
          <a:bodyPr/>
          <a:lstStyle/>
          <a:p>
            <a:r>
              <a:rPr lang="en-US" dirty="0"/>
              <a:t>Knowledge Base:</a:t>
            </a:r>
          </a:p>
          <a:p>
            <a:pPr lvl="1"/>
            <a:r>
              <a:rPr lang="en-GB" dirty="0"/>
              <a:t>Repository of knowledge articles to help resolve cases</a:t>
            </a:r>
            <a:endParaRPr lang="en-US" dirty="0"/>
          </a:p>
        </p:txBody>
      </p:sp>
      <p:grpSp>
        <p:nvGrpSpPr>
          <p:cNvPr id="60" name="Group 59" descr="Icon of gear and two arrow">
            <a:extLst>
              <a:ext uri="{FF2B5EF4-FFF2-40B4-BE49-F238E27FC236}">
                <a16:creationId xmlns:a16="http://schemas.microsoft.com/office/drawing/2014/main" id="{ADE0D716-60F8-40DE-BB27-8553EF680878}"/>
              </a:ext>
            </a:extLst>
          </p:cNvPr>
          <p:cNvGrpSpPr/>
          <p:nvPr/>
        </p:nvGrpSpPr>
        <p:grpSpPr>
          <a:xfrm>
            <a:off x="8125308" y="2367032"/>
            <a:ext cx="542786" cy="542786"/>
            <a:chOff x="9893353" y="551475"/>
            <a:chExt cx="782637" cy="782637"/>
          </a:xfrm>
        </p:grpSpPr>
        <p:sp>
          <p:nvSpPr>
            <p:cNvPr id="63" name="AutoShape 3">
              <a:extLst>
                <a:ext uri="{FF2B5EF4-FFF2-40B4-BE49-F238E27FC236}">
                  <a16:creationId xmlns:a16="http://schemas.microsoft.com/office/drawing/2014/main" id="{DD89D6AE-DCD4-456D-9006-98C66AB3E553}"/>
                </a:ext>
              </a:extLst>
            </p:cNvPr>
            <p:cNvSpPr>
              <a:spLocks noChangeAspect="1" noChangeArrowheads="1" noTextEdit="1"/>
            </p:cNvSpPr>
            <p:nvPr/>
          </p:nvSpPr>
          <p:spPr bwMode="auto">
            <a:xfrm>
              <a:off x="9893353" y="551475"/>
              <a:ext cx="782637"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64" name="Freeform 5">
              <a:extLst>
                <a:ext uri="{FF2B5EF4-FFF2-40B4-BE49-F238E27FC236}">
                  <a16:creationId xmlns:a16="http://schemas.microsoft.com/office/drawing/2014/main" id="{E9B0E12F-6669-4D03-AA97-9A38C2D973A3}"/>
                </a:ext>
              </a:extLst>
            </p:cNvPr>
            <p:cNvSpPr>
              <a:spLocks/>
            </p:cNvSpPr>
            <p:nvPr/>
          </p:nvSpPr>
          <p:spPr bwMode="auto">
            <a:xfrm>
              <a:off x="9893353" y="551475"/>
              <a:ext cx="782637" cy="782637"/>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fr-FR" sz="1350"/>
            </a:p>
          </p:txBody>
        </p:sp>
        <p:sp>
          <p:nvSpPr>
            <p:cNvPr id="65" name="Freeform 6">
              <a:extLst>
                <a:ext uri="{FF2B5EF4-FFF2-40B4-BE49-F238E27FC236}">
                  <a16:creationId xmlns:a16="http://schemas.microsoft.com/office/drawing/2014/main" id="{0557E44B-60B4-4B8D-B199-042A38682FFA}"/>
                </a:ext>
              </a:extLst>
            </p:cNvPr>
            <p:cNvSpPr>
              <a:spLocks noEditPoints="1"/>
            </p:cNvSpPr>
            <p:nvPr/>
          </p:nvSpPr>
          <p:spPr bwMode="auto">
            <a:xfrm>
              <a:off x="9955265" y="613387"/>
              <a:ext cx="658812" cy="660400"/>
            </a:xfrm>
            <a:prstGeom prst="ellipse">
              <a:avLst/>
            </a:prstGeom>
            <a:noFill/>
            <a:ln w="28575" cap="flat">
              <a:solidFill>
                <a:schemeClr val="accent4"/>
              </a:solidFill>
              <a:prstDash val="sysDot"/>
              <a:round/>
              <a:headEnd/>
              <a:tailEnd/>
            </a:ln>
          </p:spPr>
          <p:txBody>
            <a:bodyPr vert="horz" wrap="square" lIns="68580" tIns="34290" rIns="68580" bIns="34290" numCol="1" anchor="t" anchorCtr="0" compatLnSpc="1">
              <a:prstTxWarp prst="textNoShape">
                <a:avLst/>
              </a:prstTxWarp>
            </a:bodyPr>
            <a:lstStyle/>
            <a:p>
              <a:endParaRPr lang="fr-FR" sz="1350"/>
            </a:p>
          </p:txBody>
        </p:sp>
        <p:sp>
          <p:nvSpPr>
            <p:cNvPr id="66" name="Freeform: Shape 65">
              <a:extLst>
                <a:ext uri="{FF2B5EF4-FFF2-40B4-BE49-F238E27FC236}">
                  <a16:creationId xmlns:a16="http://schemas.microsoft.com/office/drawing/2014/main" id="{BC30566E-E317-4060-A237-3039F703AD28}"/>
                </a:ext>
              </a:extLst>
            </p:cNvPr>
            <p:cNvSpPr/>
            <p:nvPr/>
          </p:nvSpPr>
          <p:spPr>
            <a:xfrm>
              <a:off x="10095905" y="742770"/>
              <a:ext cx="443869" cy="236534"/>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accent4"/>
            </a:solidFill>
            <a:ln w="9525" cap="flat">
              <a:noFill/>
              <a:prstDash val="solid"/>
              <a:miter/>
            </a:ln>
          </p:spPr>
          <p:txBody>
            <a:bodyPr rtlCol="0" anchor="ctr"/>
            <a:lstStyle/>
            <a:p>
              <a:pPr defTabSz="685800">
                <a:defRPr/>
              </a:pPr>
              <a:endParaRPr lang="en-IN" sz="1350" kern="0">
                <a:solidFill>
                  <a:srgbClr val="505050"/>
                </a:solidFill>
              </a:endParaRPr>
            </a:p>
          </p:txBody>
        </p:sp>
        <p:sp>
          <p:nvSpPr>
            <p:cNvPr id="67" name="Freeform: Shape 66">
              <a:extLst>
                <a:ext uri="{FF2B5EF4-FFF2-40B4-BE49-F238E27FC236}">
                  <a16:creationId xmlns:a16="http://schemas.microsoft.com/office/drawing/2014/main" id="{03C74EC2-DC82-4922-8D5B-5AAC4AA57D91}"/>
                </a:ext>
              </a:extLst>
            </p:cNvPr>
            <p:cNvSpPr/>
            <p:nvPr/>
          </p:nvSpPr>
          <p:spPr>
            <a:xfrm>
              <a:off x="10050046" y="905458"/>
              <a:ext cx="446789" cy="236534"/>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accent4"/>
            </a:solidFill>
            <a:ln w="9525" cap="flat">
              <a:noFill/>
              <a:prstDash val="solid"/>
              <a:miter/>
            </a:ln>
          </p:spPr>
          <p:txBody>
            <a:bodyPr rtlCol="0" anchor="ctr"/>
            <a:lstStyle/>
            <a:p>
              <a:pPr defTabSz="685800">
                <a:defRPr/>
              </a:pPr>
              <a:endParaRPr lang="en-IN" sz="1350" kern="0">
                <a:solidFill>
                  <a:srgbClr val="505050"/>
                </a:solidFill>
              </a:endParaRPr>
            </a:p>
          </p:txBody>
        </p:sp>
        <p:sp>
          <p:nvSpPr>
            <p:cNvPr id="68" name="Freeform: Shape 67">
              <a:extLst>
                <a:ext uri="{FF2B5EF4-FFF2-40B4-BE49-F238E27FC236}">
                  <a16:creationId xmlns:a16="http://schemas.microsoft.com/office/drawing/2014/main" id="{AC53F6BB-78EB-4948-BFD5-042229EA7A89}"/>
                </a:ext>
              </a:extLst>
            </p:cNvPr>
            <p:cNvSpPr/>
            <p:nvPr/>
          </p:nvSpPr>
          <p:spPr>
            <a:xfrm>
              <a:off x="10174307" y="824558"/>
              <a:ext cx="245229" cy="245228"/>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bg1">
                <a:lumMod val="75000"/>
              </a:schemeClr>
            </a:solidFill>
            <a:ln w="9525" cap="flat">
              <a:noFill/>
              <a:prstDash val="solid"/>
              <a:miter/>
            </a:ln>
          </p:spPr>
          <p:txBody>
            <a:bodyPr rtlCol="0" anchor="ctr"/>
            <a:lstStyle/>
            <a:p>
              <a:pPr defTabSz="685800">
                <a:defRPr/>
              </a:pPr>
              <a:endParaRPr lang="en-IN" sz="1350" kern="0">
                <a:solidFill>
                  <a:srgbClr val="505050"/>
                </a:solidFill>
              </a:endParaRPr>
            </a:p>
          </p:txBody>
        </p:sp>
      </p:grpSp>
    </p:spTree>
    <p:extLst>
      <p:ext uri="{BB962C8B-B14F-4D97-AF65-F5344CB8AC3E}">
        <p14:creationId xmlns:p14="http://schemas.microsoft.com/office/powerpoint/2010/main" val="3879389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r>
              <a:rPr lang="en-US" dirty="0"/>
              <a:t>Customer Service core components</a:t>
            </a:r>
          </a:p>
        </p:txBody>
      </p:sp>
      <p:sp>
        <p:nvSpPr>
          <p:cNvPr id="6" name="Text Placeholder 5"/>
          <p:cNvSpPr>
            <a:spLocks noGrp="1"/>
          </p:cNvSpPr>
          <p:nvPr>
            <p:ph type="body" sz="quarter" idx="15"/>
          </p:nvPr>
        </p:nvSpPr>
        <p:spPr/>
        <p:txBody>
          <a:bodyPr/>
          <a:lstStyle/>
          <a:p>
            <a:pPr lvl="1"/>
            <a:r>
              <a:rPr lang="en-US" dirty="0"/>
              <a:t>Types of records</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ln>
            <a:solidFill>
              <a:schemeClr val="accent4"/>
            </a:solidFill>
          </a:ln>
        </p:spPr>
        <p:txBody>
          <a:bodyPr/>
          <a:lstStyle/>
          <a:p>
            <a:r>
              <a:rPr lang="en-US" dirty="0"/>
              <a:t>Queue:</a:t>
            </a:r>
          </a:p>
          <a:p>
            <a:pPr lvl="1"/>
            <a:r>
              <a:rPr lang="en-US" dirty="0"/>
              <a:t>A way to manage the workload for cases and activities </a:t>
            </a:r>
          </a:p>
        </p:txBody>
      </p:sp>
      <p:grpSp>
        <p:nvGrpSpPr>
          <p:cNvPr id="31" name="Group 30" descr="Icon of gear and two arrow">
            <a:extLst>
              <a:ext uri="{FF2B5EF4-FFF2-40B4-BE49-F238E27FC236}">
                <a16:creationId xmlns:a16="http://schemas.microsoft.com/office/drawing/2014/main" id="{4AC1395C-F44F-40D4-9102-EE45F29CBD47}"/>
              </a:ext>
            </a:extLst>
          </p:cNvPr>
          <p:cNvGrpSpPr/>
          <p:nvPr/>
        </p:nvGrpSpPr>
        <p:grpSpPr>
          <a:xfrm>
            <a:off x="2375215" y="2367032"/>
            <a:ext cx="542786" cy="542786"/>
            <a:chOff x="9893353" y="551475"/>
            <a:chExt cx="782637" cy="782637"/>
          </a:xfrm>
        </p:grpSpPr>
        <p:sp>
          <p:nvSpPr>
            <p:cNvPr id="32" name="AutoShape 3">
              <a:extLst>
                <a:ext uri="{FF2B5EF4-FFF2-40B4-BE49-F238E27FC236}">
                  <a16:creationId xmlns:a16="http://schemas.microsoft.com/office/drawing/2014/main" id="{9D6481ED-2F00-4463-937D-3325EEA955DE}"/>
                </a:ext>
              </a:extLst>
            </p:cNvPr>
            <p:cNvSpPr>
              <a:spLocks noChangeAspect="1" noChangeArrowheads="1" noTextEdit="1"/>
            </p:cNvSpPr>
            <p:nvPr/>
          </p:nvSpPr>
          <p:spPr bwMode="auto">
            <a:xfrm>
              <a:off x="9893353" y="551475"/>
              <a:ext cx="782637"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38" name="Freeform 5">
              <a:extLst>
                <a:ext uri="{FF2B5EF4-FFF2-40B4-BE49-F238E27FC236}">
                  <a16:creationId xmlns:a16="http://schemas.microsoft.com/office/drawing/2014/main" id="{168C1702-1EE7-41AA-B444-49FE0D5397BD}"/>
                </a:ext>
              </a:extLst>
            </p:cNvPr>
            <p:cNvSpPr>
              <a:spLocks/>
            </p:cNvSpPr>
            <p:nvPr/>
          </p:nvSpPr>
          <p:spPr bwMode="auto">
            <a:xfrm>
              <a:off x="9893353" y="551475"/>
              <a:ext cx="782637" cy="782637"/>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fr-FR" sz="1350"/>
            </a:p>
          </p:txBody>
        </p:sp>
        <p:sp>
          <p:nvSpPr>
            <p:cNvPr id="39" name="Freeform 6">
              <a:extLst>
                <a:ext uri="{FF2B5EF4-FFF2-40B4-BE49-F238E27FC236}">
                  <a16:creationId xmlns:a16="http://schemas.microsoft.com/office/drawing/2014/main" id="{A77C703B-9C36-4BBC-98AE-9ED592B150BF}"/>
                </a:ext>
              </a:extLst>
            </p:cNvPr>
            <p:cNvSpPr>
              <a:spLocks noEditPoints="1"/>
            </p:cNvSpPr>
            <p:nvPr/>
          </p:nvSpPr>
          <p:spPr bwMode="auto">
            <a:xfrm>
              <a:off x="9955265" y="613387"/>
              <a:ext cx="658812" cy="660400"/>
            </a:xfrm>
            <a:prstGeom prst="ellipse">
              <a:avLst/>
            </a:prstGeom>
            <a:noFill/>
            <a:ln w="28575" cap="flat">
              <a:solidFill>
                <a:schemeClr val="accent4"/>
              </a:solidFill>
              <a:prstDash val="sysDot"/>
              <a:round/>
              <a:headEnd/>
              <a:tailEnd/>
            </a:ln>
          </p:spPr>
          <p:txBody>
            <a:bodyPr vert="horz" wrap="square" lIns="68580" tIns="34290" rIns="68580" bIns="34290" numCol="1" anchor="t" anchorCtr="0" compatLnSpc="1">
              <a:prstTxWarp prst="textNoShape">
                <a:avLst/>
              </a:prstTxWarp>
            </a:bodyPr>
            <a:lstStyle/>
            <a:p>
              <a:endParaRPr lang="fr-FR" sz="1350"/>
            </a:p>
          </p:txBody>
        </p:sp>
        <p:sp>
          <p:nvSpPr>
            <p:cNvPr id="40" name="Freeform: Shape 39">
              <a:extLst>
                <a:ext uri="{FF2B5EF4-FFF2-40B4-BE49-F238E27FC236}">
                  <a16:creationId xmlns:a16="http://schemas.microsoft.com/office/drawing/2014/main" id="{938037A7-5448-43B8-AE96-B1C447A22BA7}"/>
                </a:ext>
              </a:extLst>
            </p:cNvPr>
            <p:cNvSpPr/>
            <p:nvPr/>
          </p:nvSpPr>
          <p:spPr>
            <a:xfrm>
              <a:off x="10095905" y="742770"/>
              <a:ext cx="443869" cy="236534"/>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accent4"/>
            </a:solidFill>
            <a:ln w="9525" cap="flat">
              <a:noFill/>
              <a:prstDash val="solid"/>
              <a:miter/>
            </a:ln>
          </p:spPr>
          <p:txBody>
            <a:bodyPr rtlCol="0" anchor="ctr"/>
            <a:lstStyle/>
            <a:p>
              <a:pPr defTabSz="685800">
                <a:defRPr/>
              </a:pPr>
              <a:endParaRPr lang="en-IN" sz="1350" kern="0">
                <a:solidFill>
                  <a:srgbClr val="505050"/>
                </a:solidFill>
              </a:endParaRPr>
            </a:p>
          </p:txBody>
        </p:sp>
        <p:sp>
          <p:nvSpPr>
            <p:cNvPr id="41" name="Freeform: Shape 40">
              <a:extLst>
                <a:ext uri="{FF2B5EF4-FFF2-40B4-BE49-F238E27FC236}">
                  <a16:creationId xmlns:a16="http://schemas.microsoft.com/office/drawing/2014/main" id="{B7C39191-A3CE-4E2A-9094-B24254557158}"/>
                </a:ext>
              </a:extLst>
            </p:cNvPr>
            <p:cNvSpPr/>
            <p:nvPr/>
          </p:nvSpPr>
          <p:spPr>
            <a:xfrm>
              <a:off x="10050046" y="905458"/>
              <a:ext cx="446789" cy="236534"/>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accent4"/>
            </a:solidFill>
            <a:ln w="9525" cap="flat">
              <a:noFill/>
              <a:prstDash val="solid"/>
              <a:miter/>
            </a:ln>
          </p:spPr>
          <p:txBody>
            <a:bodyPr rtlCol="0" anchor="ctr"/>
            <a:lstStyle/>
            <a:p>
              <a:pPr defTabSz="685800">
                <a:defRPr/>
              </a:pPr>
              <a:endParaRPr lang="en-IN" sz="1350" kern="0">
                <a:solidFill>
                  <a:srgbClr val="505050"/>
                </a:solidFill>
              </a:endParaRPr>
            </a:p>
          </p:txBody>
        </p:sp>
        <p:sp>
          <p:nvSpPr>
            <p:cNvPr id="42" name="Freeform: Shape 41">
              <a:extLst>
                <a:ext uri="{FF2B5EF4-FFF2-40B4-BE49-F238E27FC236}">
                  <a16:creationId xmlns:a16="http://schemas.microsoft.com/office/drawing/2014/main" id="{5B356EEA-E296-489F-BDBC-CD0BA54E40AC}"/>
                </a:ext>
              </a:extLst>
            </p:cNvPr>
            <p:cNvSpPr/>
            <p:nvPr/>
          </p:nvSpPr>
          <p:spPr>
            <a:xfrm>
              <a:off x="10174307" y="824558"/>
              <a:ext cx="245229" cy="245228"/>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bg1">
                <a:lumMod val="75000"/>
              </a:schemeClr>
            </a:solidFill>
            <a:ln w="9525" cap="flat">
              <a:noFill/>
              <a:prstDash val="solid"/>
              <a:miter/>
            </a:ln>
          </p:spPr>
          <p:txBody>
            <a:bodyPr rtlCol="0" anchor="ctr"/>
            <a:lstStyle/>
            <a:p>
              <a:pPr defTabSz="685800">
                <a:defRPr/>
              </a:pPr>
              <a:endParaRPr lang="en-IN" sz="1350" kern="0">
                <a:solidFill>
                  <a:srgbClr val="505050"/>
                </a:solidFill>
              </a:endParaRPr>
            </a:p>
          </p:txBody>
        </p:sp>
      </p:grpSp>
      <p:sp>
        <p:nvSpPr>
          <p:cNvPr id="19" name="Text Placeholder 18">
            <a:extLst>
              <a:ext uri="{FF2B5EF4-FFF2-40B4-BE49-F238E27FC236}">
                <a16:creationId xmlns:a16="http://schemas.microsoft.com/office/drawing/2014/main" id="{E3059D41-9728-4B58-9237-CADB42E287FB}"/>
              </a:ext>
            </a:extLst>
          </p:cNvPr>
          <p:cNvSpPr>
            <a:spLocks noGrp="1"/>
          </p:cNvSpPr>
          <p:nvPr>
            <p:ph type="body" sz="quarter" idx="17"/>
          </p:nvPr>
        </p:nvSpPr>
        <p:spPr>
          <a:ln>
            <a:solidFill>
              <a:schemeClr val="accent4"/>
            </a:solidFill>
          </a:ln>
        </p:spPr>
        <p:txBody>
          <a:bodyPr/>
          <a:lstStyle/>
          <a:p>
            <a:r>
              <a:rPr lang="en-US" dirty="0"/>
              <a:t>Assets:</a:t>
            </a:r>
          </a:p>
          <a:p>
            <a:pPr lvl="1"/>
            <a:r>
              <a:rPr lang="en-US" dirty="0"/>
              <a:t>Represents the item at a customer location that service is provided</a:t>
            </a:r>
          </a:p>
        </p:txBody>
      </p:sp>
      <p:grpSp>
        <p:nvGrpSpPr>
          <p:cNvPr id="43" name="Group 42" descr="Icon of gear and two arrow">
            <a:extLst>
              <a:ext uri="{FF2B5EF4-FFF2-40B4-BE49-F238E27FC236}">
                <a16:creationId xmlns:a16="http://schemas.microsoft.com/office/drawing/2014/main" id="{64CEB994-B600-41C0-81F7-F97354E718E3}"/>
              </a:ext>
            </a:extLst>
          </p:cNvPr>
          <p:cNvGrpSpPr/>
          <p:nvPr/>
        </p:nvGrpSpPr>
        <p:grpSpPr>
          <a:xfrm>
            <a:off x="5259230" y="2367032"/>
            <a:ext cx="542786" cy="542786"/>
            <a:chOff x="9893353" y="551475"/>
            <a:chExt cx="782637" cy="782637"/>
          </a:xfrm>
        </p:grpSpPr>
        <p:sp>
          <p:nvSpPr>
            <p:cNvPr id="44" name="AutoShape 3">
              <a:extLst>
                <a:ext uri="{FF2B5EF4-FFF2-40B4-BE49-F238E27FC236}">
                  <a16:creationId xmlns:a16="http://schemas.microsoft.com/office/drawing/2014/main" id="{16E907D9-F80F-402A-85F9-AAFB85E33AFF}"/>
                </a:ext>
              </a:extLst>
            </p:cNvPr>
            <p:cNvSpPr>
              <a:spLocks noChangeAspect="1" noChangeArrowheads="1" noTextEdit="1"/>
            </p:cNvSpPr>
            <p:nvPr/>
          </p:nvSpPr>
          <p:spPr bwMode="auto">
            <a:xfrm>
              <a:off x="9893353" y="551475"/>
              <a:ext cx="782637"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45" name="Freeform 5">
              <a:extLst>
                <a:ext uri="{FF2B5EF4-FFF2-40B4-BE49-F238E27FC236}">
                  <a16:creationId xmlns:a16="http://schemas.microsoft.com/office/drawing/2014/main" id="{60F1E3EE-B339-46E3-95B4-A6A659AD4E07}"/>
                </a:ext>
              </a:extLst>
            </p:cNvPr>
            <p:cNvSpPr>
              <a:spLocks/>
            </p:cNvSpPr>
            <p:nvPr/>
          </p:nvSpPr>
          <p:spPr bwMode="auto">
            <a:xfrm>
              <a:off x="9893353" y="551475"/>
              <a:ext cx="782637" cy="782637"/>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fr-FR" sz="1350"/>
            </a:p>
          </p:txBody>
        </p:sp>
        <p:sp>
          <p:nvSpPr>
            <p:cNvPr id="56" name="Freeform 6">
              <a:extLst>
                <a:ext uri="{FF2B5EF4-FFF2-40B4-BE49-F238E27FC236}">
                  <a16:creationId xmlns:a16="http://schemas.microsoft.com/office/drawing/2014/main" id="{223050F8-D6F1-4B76-84D8-2A0AEB037296}"/>
                </a:ext>
              </a:extLst>
            </p:cNvPr>
            <p:cNvSpPr>
              <a:spLocks noEditPoints="1"/>
            </p:cNvSpPr>
            <p:nvPr/>
          </p:nvSpPr>
          <p:spPr bwMode="auto">
            <a:xfrm>
              <a:off x="9955265" y="613387"/>
              <a:ext cx="658812" cy="660400"/>
            </a:xfrm>
            <a:prstGeom prst="ellipse">
              <a:avLst/>
            </a:prstGeom>
            <a:noFill/>
            <a:ln w="28575" cap="flat">
              <a:solidFill>
                <a:schemeClr val="accent4"/>
              </a:solidFill>
              <a:prstDash val="sysDot"/>
              <a:round/>
              <a:headEnd/>
              <a:tailEnd/>
            </a:ln>
          </p:spPr>
          <p:txBody>
            <a:bodyPr vert="horz" wrap="square" lIns="68580" tIns="34290" rIns="68580" bIns="34290" numCol="1" anchor="t" anchorCtr="0" compatLnSpc="1">
              <a:prstTxWarp prst="textNoShape">
                <a:avLst/>
              </a:prstTxWarp>
            </a:bodyPr>
            <a:lstStyle/>
            <a:p>
              <a:endParaRPr lang="fr-FR" sz="1350"/>
            </a:p>
          </p:txBody>
        </p:sp>
        <p:sp>
          <p:nvSpPr>
            <p:cNvPr id="57" name="Freeform: Shape 56">
              <a:extLst>
                <a:ext uri="{FF2B5EF4-FFF2-40B4-BE49-F238E27FC236}">
                  <a16:creationId xmlns:a16="http://schemas.microsoft.com/office/drawing/2014/main" id="{A279A9BC-1559-4212-B6A5-E63331B2C7AB}"/>
                </a:ext>
              </a:extLst>
            </p:cNvPr>
            <p:cNvSpPr/>
            <p:nvPr/>
          </p:nvSpPr>
          <p:spPr>
            <a:xfrm>
              <a:off x="10095905" y="742770"/>
              <a:ext cx="443869" cy="236534"/>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accent4"/>
            </a:solidFill>
            <a:ln w="9525" cap="flat">
              <a:noFill/>
              <a:prstDash val="solid"/>
              <a:miter/>
            </a:ln>
          </p:spPr>
          <p:txBody>
            <a:bodyPr rtlCol="0" anchor="ctr"/>
            <a:lstStyle/>
            <a:p>
              <a:pPr defTabSz="685800">
                <a:defRPr/>
              </a:pPr>
              <a:endParaRPr lang="en-IN" sz="1350" kern="0">
                <a:solidFill>
                  <a:srgbClr val="505050"/>
                </a:solidFill>
              </a:endParaRPr>
            </a:p>
          </p:txBody>
        </p:sp>
        <p:sp>
          <p:nvSpPr>
            <p:cNvPr id="58" name="Freeform: Shape 57">
              <a:extLst>
                <a:ext uri="{FF2B5EF4-FFF2-40B4-BE49-F238E27FC236}">
                  <a16:creationId xmlns:a16="http://schemas.microsoft.com/office/drawing/2014/main" id="{07067D6F-36A9-4CFE-BB1F-CF49BB467E99}"/>
                </a:ext>
              </a:extLst>
            </p:cNvPr>
            <p:cNvSpPr/>
            <p:nvPr/>
          </p:nvSpPr>
          <p:spPr>
            <a:xfrm>
              <a:off x="10050046" y="905458"/>
              <a:ext cx="446789" cy="236534"/>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accent4"/>
            </a:solidFill>
            <a:ln w="9525" cap="flat">
              <a:noFill/>
              <a:prstDash val="solid"/>
              <a:miter/>
            </a:ln>
          </p:spPr>
          <p:txBody>
            <a:bodyPr rtlCol="0" anchor="ctr"/>
            <a:lstStyle/>
            <a:p>
              <a:pPr defTabSz="685800">
                <a:defRPr/>
              </a:pPr>
              <a:endParaRPr lang="en-IN" sz="1350" kern="0">
                <a:solidFill>
                  <a:srgbClr val="505050"/>
                </a:solidFill>
              </a:endParaRPr>
            </a:p>
          </p:txBody>
        </p:sp>
        <p:sp>
          <p:nvSpPr>
            <p:cNvPr id="59" name="Freeform: Shape 58">
              <a:extLst>
                <a:ext uri="{FF2B5EF4-FFF2-40B4-BE49-F238E27FC236}">
                  <a16:creationId xmlns:a16="http://schemas.microsoft.com/office/drawing/2014/main" id="{37FA65FB-E015-4423-B539-55BB4ACB1423}"/>
                </a:ext>
              </a:extLst>
            </p:cNvPr>
            <p:cNvSpPr/>
            <p:nvPr/>
          </p:nvSpPr>
          <p:spPr>
            <a:xfrm>
              <a:off x="10174307" y="824558"/>
              <a:ext cx="245229" cy="245228"/>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bg1">
                <a:lumMod val="75000"/>
              </a:schemeClr>
            </a:solidFill>
            <a:ln w="9525" cap="flat">
              <a:noFill/>
              <a:prstDash val="solid"/>
              <a:miter/>
            </a:ln>
          </p:spPr>
          <p:txBody>
            <a:bodyPr rtlCol="0" anchor="ctr"/>
            <a:lstStyle/>
            <a:p>
              <a:pPr defTabSz="685800">
                <a:defRPr/>
              </a:pPr>
              <a:endParaRPr lang="en-IN" sz="1350" kern="0">
                <a:solidFill>
                  <a:srgbClr val="505050"/>
                </a:solidFill>
              </a:endParaRPr>
            </a:p>
          </p:txBody>
        </p:sp>
      </p:grpSp>
      <p:sp>
        <p:nvSpPr>
          <p:cNvPr id="12" name="Text Placeholder 11">
            <a:extLst>
              <a:ext uri="{FF2B5EF4-FFF2-40B4-BE49-F238E27FC236}">
                <a16:creationId xmlns:a16="http://schemas.microsoft.com/office/drawing/2014/main" id="{7C9A86CF-C391-406A-B53A-F1D6A243EB49}"/>
              </a:ext>
            </a:extLst>
          </p:cNvPr>
          <p:cNvSpPr>
            <a:spLocks noGrp="1"/>
          </p:cNvSpPr>
          <p:nvPr>
            <p:ph type="body" sz="quarter" idx="18"/>
          </p:nvPr>
        </p:nvSpPr>
        <p:spPr>
          <a:ln>
            <a:solidFill>
              <a:schemeClr val="accent4"/>
            </a:solidFill>
          </a:ln>
        </p:spPr>
        <p:txBody>
          <a:bodyPr/>
          <a:lstStyle/>
          <a:p>
            <a:r>
              <a:rPr lang="en-US" dirty="0"/>
              <a:t>Service:</a:t>
            </a:r>
          </a:p>
          <a:p>
            <a:pPr lvl="1"/>
            <a:r>
              <a:rPr lang="en-GB" dirty="0"/>
              <a:t>Specifies the resources required to perform a service for a customer</a:t>
            </a:r>
            <a:endParaRPr lang="en-US" dirty="0"/>
          </a:p>
        </p:txBody>
      </p:sp>
      <p:grpSp>
        <p:nvGrpSpPr>
          <p:cNvPr id="60" name="Group 59" descr="Icon of gear and two arrow">
            <a:extLst>
              <a:ext uri="{FF2B5EF4-FFF2-40B4-BE49-F238E27FC236}">
                <a16:creationId xmlns:a16="http://schemas.microsoft.com/office/drawing/2014/main" id="{ADE0D716-60F8-40DE-BB27-8553EF680878}"/>
              </a:ext>
            </a:extLst>
          </p:cNvPr>
          <p:cNvGrpSpPr/>
          <p:nvPr/>
        </p:nvGrpSpPr>
        <p:grpSpPr>
          <a:xfrm>
            <a:off x="8125308" y="2367032"/>
            <a:ext cx="542786" cy="542786"/>
            <a:chOff x="9893353" y="551475"/>
            <a:chExt cx="782637" cy="782637"/>
          </a:xfrm>
        </p:grpSpPr>
        <p:sp>
          <p:nvSpPr>
            <p:cNvPr id="63" name="AutoShape 3">
              <a:extLst>
                <a:ext uri="{FF2B5EF4-FFF2-40B4-BE49-F238E27FC236}">
                  <a16:creationId xmlns:a16="http://schemas.microsoft.com/office/drawing/2014/main" id="{DD89D6AE-DCD4-456D-9006-98C66AB3E553}"/>
                </a:ext>
              </a:extLst>
            </p:cNvPr>
            <p:cNvSpPr>
              <a:spLocks noChangeAspect="1" noChangeArrowheads="1" noTextEdit="1"/>
            </p:cNvSpPr>
            <p:nvPr/>
          </p:nvSpPr>
          <p:spPr bwMode="auto">
            <a:xfrm>
              <a:off x="9893353" y="551475"/>
              <a:ext cx="782637"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fr-FR" sz="1350"/>
            </a:p>
          </p:txBody>
        </p:sp>
        <p:sp>
          <p:nvSpPr>
            <p:cNvPr id="64" name="Freeform 5">
              <a:extLst>
                <a:ext uri="{FF2B5EF4-FFF2-40B4-BE49-F238E27FC236}">
                  <a16:creationId xmlns:a16="http://schemas.microsoft.com/office/drawing/2014/main" id="{E9B0E12F-6669-4D03-AA97-9A38C2D973A3}"/>
                </a:ext>
              </a:extLst>
            </p:cNvPr>
            <p:cNvSpPr>
              <a:spLocks/>
            </p:cNvSpPr>
            <p:nvPr/>
          </p:nvSpPr>
          <p:spPr bwMode="auto">
            <a:xfrm>
              <a:off x="9893353" y="551475"/>
              <a:ext cx="782637" cy="782637"/>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fr-FR" sz="1350"/>
            </a:p>
          </p:txBody>
        </p:sp>
        <p:sp>
          <p:nvSpPr>
            <p:cNvPr id="65" name="Freeform 6">
              <a:extLst>
                <a:ext uri="{FF2B5EF4-FFF2-40B4-BE49-F238E27FC236}">
                  <a16:creationId xmlns:a16="http://schemas.microsoft.com/office/drawing/2014/main" id="{0557E44B-60B4-4B8D-B199-042A38682FFA}"/>
                </a:ext>
              </a:extLst>
            </p:cNvPr>
            <p:cNvSpPr>
              <a:spLocks noEditPoints="1"/>
            </p:cNvSpPr>
            <p:nvPr/>
          </p:nvSpPr>
          <p:spPr bwMode="auto">
            <a:xfrm>
              <a:off x="9955265" y="613387"/>
              <a:ext cx="658812" cy="660400"/>
            </a:xfrm>
            <a:prstGeom prst="ellipse">
              <a:avLst/>
            </a:prstGeom>
            <a:noFill/>
            <a:ln w="28575" cap="flat">
              <a:solidFill>
                <a:schemeClr val="accent4"/>
              </a:solidFill>
              <a:prstDash val="sysDot"/>
              <a:round/>
              <a:headEnd/>
              <a:tailEnd/>
            </a:ln>
          </p:spPr>
          <p:txBody>
            <a:bodyPr vert="horz" wrap="square" lIns="68580" tIns="34290" rIns="68580" bIns="34290" numCol="1" anchor="t" anchorCtr="0" compatLnSpc="1">
              <a:prstTxWarp prst="textNoShape">
                <a:avLst/>
              </a:prstTxWarp>
            </a:bodyPr>
            <a:lstStyle/>
            <a:p>
              <a:endParaRPr lang="fr-FR" sz="1350"/>
            </a:p>
          </p:txBody>
        </p:sp>
        <p:sp>
          <p:nvSpPr>
            <p:cNvPr id="66" name="Freeform: Shape 65">
              <a:extLst>
                <a:ext uri="{FF2B5EF4-FFF2-40B4-BE49-F238E27FC236}">
                  <a16:creationId xmlns:a16="http://schemas.microsoft.com/office/drawing/2014/main" id="{BC30566E-E317-4060-A237-3039F703AD28}"/>
                </a:ext>
              </a:extLst>
            </p:cNvPr>
            <p:cNvSpPr/>
            <p:nvPr/>
          </p:nvSpPr>
          <p:spPr>
            <a:xfrm>
              <a:off x="10095905" y="742770"/>
              <a:ext cx="443869" cy="236534"/>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accent4"/>
            </a:solidFill>
            <a:ln w="9525" cap="flat">
              <a:noFill/>
              <a:prstDash val="solid"/>
              <a:miter/>
            </a:ln>
          </p:spPr>
          <p:txBody>
            <a:bodyPr rtlCol="0" anchor="ctr"/>
            <a:lstStyle/>
            <a:p>
              <a:pPr defTabSz="685800">
                <a:defRPr/>
              </a:pPr>
              <a:endParaRPr lang="en-IN" sz="1350" kern="0">
                <a:solidFill>
                  <a:srgbClr val="505050"/>
                </a:solidFill>
              </a:endParaRPr>
            </a:p>
          </p:txBody>
        </p:sp>
        <p:sp>
          <p:nvSpPr>
            <p:cNvPr id="67" name="Freeform: Shape 66">
              <a:extLst>
                <a:ext uri="{FF2B5EF4-FFF2-40B4-BE49-F238E27FC236}">
                  <a16:creationId xmlns:a16="http://schemas.microsoft.com/office/drawing/2014/main" id="{03C74EC2-DC82-4922-8D5B-5AAC4AA57D91}"/>
                </a:ext>
              </a:extLst>
            </p:cNvPr>
            <p:cNvSpPr/>
            <p:nvPr/>
          </p:nvSpPr>
          <p:spPr>
            <a:xfrm>
              <a:off x="10050046" y="905458"/>
              <a:ext cx="446789" cy="236534"/>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accent4"/>
            </a:solidFill>
            <a:ln w="9525" cap="flat">
              <a:noFill/>
              <a:prstDash val="solid"/>
              <a:miter/>
            </a:ln>
          </p:spPr>
          <p:txBody>
            <a:bodyPr rtlCol="0" anchor="ctr"/>
            <a:lstStyle/>
            <a:p>
              <a:pPr defTabSz="685800">
                <a:defRPr/>
              </a:pPr>
              <a:endParaRPr lang="en-IN" sz="1350" kern="0">
                <a:solidFill>
                  <a:srgbClr val="505050"/>
                </a:solidFill>
              </a:endParaRPr>
            </a:p>
          </p:txBody>
        </p:sp>
        <p:sp>
          <p:nvSpPr>
            <p:cNvPr id="68" name="Freeform: Shape 67">
              <a:extLst>
                <a:ext uri="{FF2B5EF4-FFF2-40B4-BE49-F238E27FC236}">
                  <a16:creationId xmlns:a16="http://schemas.microsoft.com/office/drawing/2014/main" id="{AC53F6BB-78EB-4948-BFD5-042229EA7A89}"/>
                </a:ext>
              </a:extLst>
            </p:cNvPr>
            <p:cNvSpPr/>
            <p:nvPr/>
          </p:nvSpPr>
          <p:spPr>
            <a:xfrm>
              <a:off x="10174307" y="824558"/>
              <a:ext cx="245229" cy="245228"/>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bg1">
                <a:lumMod val="75000"/>
              </a:schemeClr>
            </a:solidFill>
            <a:ln w="9525" cap="flat">
              <a:noFill/>
              <a:prstDash val="solid"/>
              <a:miter/>
            </a:ln>
          </p:spPr>
          <p:txBody>
            <a:bodyPr rtlCol="0" anchor="ctr"/>
            <a:lstStyle/>
            <a:p>
              <a:pPr defTabSz="685800">
                <a:defRPr/>
              </a:pPr>
              <a:endParaRPr lang="en-IN" sz="1350" kern="0">
                <a:solidFill>
                  <a:srgbClr val="505050"/>
                </a:solidFill>
              </a:endParaRPr>
            </a:p>
          </p:txBody>
        </p:sp>
      </p:grpSp>
    </p:spTree>
    <p:extLst>
      <p:ext uri="{BB962C8B-B14F-4D97-AF65-F5344CB8AC3E}">
        <p14:creationId xmlns:p14="http://schemas.microsoft.com/office/powerpoint/2010/main" val="3800568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9DE8D6-28DB-B4C6-7A51-9E9155A153F7}"/>
              </a:ext>
              <a:ext uri="{C183D7F6-B498-43B3-948B-1728B52AA6E4}">
                <adec:decorative xmlns:adec="http://schemas.microsoft.com/office/drawing/2017/decorative" val="1"/>
              </a:ext>
            </a:extLst>
          </p:cNvPr>
          <p:cNvSpPr/>
          <p:nvPr/>
        </p:nvSpPr>
        <p:spPr bwMode="auto">
          <a:xfrm>
            <a:off x="324067" y="840518"/>
            <a:ext cx="8495867" cy="3481111"/>
          </a:xfrm>
          <a:prstGeom prst="rect">
            <a:avLst/>
          </a:prstGeom>
          <a:ln w="19050">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864AED27-E5C5-FEC8-00BD-A5389BD9D9FC}"/>
              </a:ext>
            </a:extLst>
          </p:cNvPr>
          <p:cNvSpPr>
            <a:spLocks noGrp="1"/>
          </p:cNvSpPr>
          <p:nvPr>
            <p:ph type="title" idx="4294967295"/>
          </p:nvPr>
        </p:nvSpPr>
        <p:spPr>
          <a:xfrm>
            <a:off x="457200" y="96298"/>
            <a:ext cx="8229600" cy="857250"/>
          </a:xfrm>
        </p:spPr>
        <p:txBody>
          <a:bodyPr>
            <a:noAutofit/>
          </a:bodyPr>
          <a:lstStyle/>
          <a:p>
            <a:r>
              <a:rPr lang="en-US" sz="3200" dirty="0"/>
              <a:t>Typical Customer Support Journey</a:t>
            </a:r>
          </a:p>
        </p:txBody>
      </p:sp>
      <p:pic>
        <p:nvPicPr>
          <p:cNvPr id="2050" name="Picture 2" descr="Diagram of Typical Customer Support Journey.">
            <a:extLst>
              <a:ext uri="{FF2B5EF4-FFF2-40B4-BE49-F238E27FC236}">
                <a16:creationId xmlns:a16="http://schemas.microsoft.com/office/drawing/2014/main" id="{B756930A-8902-4914-8D4B-9A058F21E27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251858" y="916718"/>
            <a:ext cx="6777665" cy="3369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5246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68C213-1965-C4C7-ED26-158A2823DF4A}"/>
              </a:ext>
              <a:ext uri="{C183D7F6-B498-43B3-948B-1728B52AA6E4}">
                <adec:decorative xmlns:adec="http://schemas.microsoft.com/office/drawing/2017/decorative" val="1"/>
              </a:ext>
            </a:extLst>
          </p:cNvPr>
          <p:cNvSpPr/>
          <p:nvPr/>
        </p:nvSpPr>
        <p:spPr bwMode="auto">
          <a:xfrm>
            <a:off x="324067" y="1112583"/>
            <a:ext cx="8505951" cy="3038957"/>
          </a:xfrm>
          <a:prstGeom prst="rect">
            <a:avLst/>
          </a:prstGeom>
          <a:ln w="19050">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9955A485-13FB-406E-81D3-1CCECDFA44E2}"/>
              </a:ext>
            </a:extLst>
          </p:cNvPr>
          <p:cNvSpPr>
            <a:spLocks noGrp="1"/>
          </p:cNvSpPr>
          <p:nvPr>
            <p:ph type="title"/>
          </p:nvPr>
        </p:nvSpPr>
        <p:spPr/>
        <p:txBody>
          <a:bodyPr>
            <a:normAutofit fontScale="90000"/>
          </a:bodyPr>
          <a:lstStyle/>
          <a:p>
            <a:r>
              <a:rPr lang="en-GB" dirty="0"/>
              <a:t>Case creation</a:t>
            </a:r>
          </a:p>
        </p:txBody>
      </p:sp>
      <p:sp>
        <p:nvSpPr>
          <p:cNvPr id="5" name="Text Placeholder 4">
            <a:extLst>
              <a:ext uri="{FF2B5EF4-FFF2-40B4-BE49-F238E27FC236}">
                <a16:creationId xmlns:a16="http://schemas.microsoft.com/office/drawing/2014/main" id="{5FD35396-F7EE-42BA-9EE5-C3B455B41085}"/>
              </a:ext>
            </a:extLst>
          </p:cNvPr>
          <p:cNvSpPr>
            <a:spLocks noGrp="1"/>
          </p:cNvSpPr>
          <p:nvPr>
            <p:ph type="body" sz="quarter" idx="10"/>
          </p:nvPr>
        </p:nvSpPr>
        <p:spPr/>
        <p:txBody>
          <a:bodyPr>
            <a:normAutofit lnSpcReduction="10000"/>
          </a:bodyPr>
          <a:lstStyle/>
          <a:p>
            <a:r>
              <a:rPr lang="en-GB" dirty="0"/>
              <a:t>Automatic case creation</a:t>
            </a:r>
          </a:p>
        </p:txBody>
      </p:sp>
      <p:pic>
        <p:nvPicPr>
          <p:cNvPr id="12" name="Picture 11" descr="Shape, arrow&#10;&#10;Description automatically generated">
            <a:extLst>
              <a:ext uri="{FF2B5EF4-FFF2-40B4-BE49-F238E27FC236}">
                <a16:creationId xmlns:a16="http://schemas.microsoft.com/office/drawing/2014/main" id="{94708D3E-4BD1-4DAA-8D84-D095C9EF3B7C}"/>
              </a:ext>
            </a:extLst>
          </p:cNvPr>
          <p:cNvPicPr>
            <a:picLocks noChangeAspect="1"/>
          </p:cNvPicPr>
          <p:nvPr/>
        </p:nvPicPr>
        <p:blipFill>
          <a:blip r:embed="rId3"/>
          <a:stretch>
            <a:fillRect/>
          </a:stretch>
        </p:blipFill>
        <p:spPr>
          <a:xfrm>
            <a:off x="1641022" y="1183375"/>
            <a:ext cx="6498652" cy="2897372"/>
          </a:xfrm>
          <a:prstGeom prst="rect">
            <a:avLst/>
          </a:prstGeom>
        </p:spPr>
      </p:pic>
    </p:spTree>
    <p:extLst>
      <p:ext uri="{BB962C8B-B14F-4D97-AF65-F5344CB8AC3E}">
        <p14:creationId xmlns:p14="http://schemas.microsoft.com/office/powerpoint/2010/main" val="3712934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6C4C54A-0693-356F-589B-71AFA28E5A30}"/>
              </a:ext>
              <a:ext uri="{C183D7F6-B498-43B3-948B-1728B52AA6E4}">
                <adec:decorative xmlns:adec="http://schemas.microsoft.com/office/drawing/2017/decorative" val="1"/>
              </a:ext>
            </a:extLst>
          </p:cNvPr>
          <p:cNvSpPr/>
          <p:nvPr/>
        </p:nvSpPr>
        <p:spPr bwMode="auto">
          <a:xfrm>
            <a:off x="2081893" y="812501"/>
            <a:ext cx="6870247" cy="3518499"/>
          </a:xfrm>
          <a:prstGeom prst="rect">
            <a:avLst/>
          </a:prstGeom>
          <a:ln w="19050">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7A9687F2-9BA0-4A25-A9C2-596AEF81E0E8}"/>
              </a:ext>
            </a:extLst>
          </p:cNvPr>
          <p:cNvSpPr>
            <a:spLocks noGrp="1"/>
          </p:cNvSpPr>
          <p:nvPr>
            <p:ph type="title"/>
          </p:nvPr>
        </p:nvSpPr>
        <p:spPr>
          <a:xfrm>
            <a:off x="313982" y="115975"/>
            <a:ext cx="8505951" cy="482130"/>
          </a:xfrm>
        </p:spPr>
        <p:txBody>
          <a:bodyPr>
            <a:normAutofit fontScale="90000"/>
          </a:bodyPr>
          <a:lstStyle/>
          <a:p>
            <a:r>
              <a:rPr lang="en-GB" dirty="0"/>
              <a:t>Case management</a:t>
            </a:r>
          </a:p>
        </p:txBody>
      </p:sp>
      <p:sp>
        <p:nvSpPr>
          <p:cNvPr id="3" name="Text Placeholder 2">
            <a:extLst>
              <a:ext uri="{FF2B5EF4-FFF2-40B4-BE49-F238E27FC236}">
                <a16:creationId xmlns:a16="http://schemas.microsoft.com/office/drawing/2014/main" id="{FBF1DC54-820B-4A47-A1EA-CB8087CFC3F7}"/>
              </a:ext>
            </a:extLst>
          </p:cNvPr>
          <p:cNvSpPr>
            <a:spLocks noGrp="1"/>
          </p:cNvSpPr>
          <p:nvPr>
            <p:ph type="body" sz="quarter" idx="10"/>
          </p:nvPr>
        </p:nvSpPr>
        <p:spPr>
          <a:xfrm>
            <a:off x="313982" y="812500"/>
            <a:ext cx="1767911" cy="300083"/>
          </a:xfrm>
        </p:spPr>
        <p:txBody>
          <a:bodyPr>
            <a:normAutofit fontScale="77500" lnSpcReduction="20000"/>
          </a:bodyPr>
          <a:lstStyle/>
          <a:p>
            <a:r>
              <a:rPr lang="en-GB" dirty="0"/>
              <a:t>Tools to resolve cases</a:t>
            </a:r>
          </a:p>
        </p:txBody>
      </p:sp>
      <p:pic>
        <p:nvPicPr>
          <p:cNvPr id="8194" name="Picture 2" descr="Screenshot of the Business Process Flow window.">
            <a:extLst>
              <a:ext uri="{FF2B5EF4-FFF2-40B4-BE49-F238E27FC236}">
                <a16:creationId xmlns:a16="http://schemas.microsoft.com/office/drawing/2014/main" id="{9E852C1B-4C00-4013-BD86-7E9949CF5D0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67616" y="914320"/>
            <a:ext cx="6716981" cy="3328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621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14E7B95-5A18-3068-23DF-4C019B7BDF44}"/>
              </a:ext>
              <a:ext uri="{C183D7F6-B498-43B3-948B-1728B52AA6E4}">
                <adec:decorative xmlns:adec="http://schemas.microsoft.com/office/drawing/2017/decorative" val="1"/>
              </a:ext>
            </a:extLst>
          </p:cNvPr>
          <p:cNvSpPr/>
          <p:nvPr/>
        </p:nvSpPr>
        <p:spPr bwMode="auto">
          <a:xfrm>
            <a:off x="1751240" y="812501"/>
            <a:ext cx="7068694" cy="3440412"/>
          </a:xfrm>
          <a:prstGeom prst="rect">
            <a:avLst/>
          </a:prstGeom>
          <a:ln w="19050">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1D18F60-F025-4FE9-A36A-49D6227ACD0B}"/>
              </a:ext>
            </a:extLst>
          </p:cNvPr>
          <p:cNvSpPr>
            <a:spLocks noGrp="1"/>
          </p:cNvSpPr>
          <p:nvPr>
            <p:ph type="title"/>
          </p:nvPr>
        </p:nvSpPr>
        <p:spPr>
          <a:xfrm>
            <a:off x="283503" y="209550"/>
            <a:ext cx="8505951" cy="482130"/>
          </a:xfrm>
        </p:spPr>
        <p:txBody>
          <a:bodyPr>
            <a:normAutofit fontScale="90000"/>
          </a:bodyPr>
          <a:lstStyle/>
          <a:p>
            <a:r>
              <a:rPr lang="en-GB" dirty="0"/>
              <a:t>Case management</a:t>
            </a:r>
          </a:p>
        </p:txBody>
      </p:sp>
      <p:sp>
        <p:nvSpPr>
          <p:cNvPr id="3" name="Text Placeholder 2">
            <a:extLst>
              <a:ext uri="{FF2B5EF4-FFF2-40B4-BE49-F238E27FC236}">
                <a16:creationId xmlns:a16="http://schemas.microsoft.com/office/drawing/2014/main" id="{9C744ADC-1359-4C48-B05B-6C23E6860A19}"/>
              </a:ext>
            </a:extLst>
          </p:cNvPr>
          <p:cNvSpPr>
            <a:spLocks noGrp="1"/>
          </p:cNvSpPr>
          <p:nvPr>
            <p:ph type="body" sz="quarter" idx="10"/>
          </p:nvPr>
        </p:nvSpPr>
        <p:spPr>
          <a:xfrm>
            <a:off x="313983" y="812500"/>
            <a:ext cx="1437257" cy="300083"/>
          </a:xfrm>
        </p:spPr>
        <p:txBody>
          <a:bodyPr>
            <a:normAutofit fontScale="77500" lnSpcReduction="20000"/>
          </a:bodyPr>
          <a:lstStyle/>
          <a:p>
            <a:r>
              <a:rPr lang="en-GB" dirty="0"/>
              <a:t>Case dashboards</a:t>
            </a:r>
          </a:p>
        </p:txBody>
      </p:sp>
      <p:pic>
        <p:nvPicPr>
          <p:cNvPr id="9218" name="Picture 2" descr="Screenshot of the Tier 1 dashboard with key features highlighted.">
            <a:extLst>
              <a:ext uri="{FF2B5EF4-FFF2-40B4-BE49-F238E27FC236}">
                <a16:creationId xmlns:a16="http://schemas.microsoft.com/office/drawing/2014/main" id="{562C2E6F-75AC-444C-A9AB-6282A27C455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0878" y="852323"/>
            <a:ext cx="6331745" cy="338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8141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D42B5D-043C-46EA-E6B8-B9C67239EA51}"/>
              </a:ext>
              <a:ext uri="{C183D7F6-B498-43B3-948B-1728B52AA6E4}">
                <adec:decorative xmlns:adec="http://schemas.microsoft.com/office/drawing/2017/decorative" val="1"/>
              </a:ext>
            </a:extLst>
          </p:cNvPr>
          <p:cNvSpPr/>
          <p:nvPr/>
        </p:nvSpPr>
        <p:spPr bwMode="auto">
          <a:xfrm>
            <a:off x="1800226" y="812501"/>
            <a:ext cx="7188653" cy="3424764"/>
          </a:xfrm>
          <a:prstGeom prst="rect">
            <a:avLst/>
          </a:prstGeom>
          <a:ln w="19050">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1D18F60-F025-4FE9-A36A-49D6227ACD0B}"/>
              </a:ext>
            </a:extLst>
          </p:cNvPr>
          <p:cNvSpPr>
            <a:spLocks noGrp="1"/>
          </p:cNvSpPr>
          <p:nvPr>
            <p:ph type="title"/>
          </p:nvPr>
        </p:nvSpPr>
        <p:spPr>
          <a:xfrm>
            <a:off x="313983" y="135539"/>
            <a:ext cx="8505951" cy="482130"/>
          </a:xfrm>
        </p:spPr>
        <p:txBody>
          <a:bodyPr>
            <a:normAutofit fontScale="90000"/>
          </a:bodyPr>
          <a:lstStyle/>
          <a:p>
            <a:r>
              <a:rPr lang="en-GB" dirty="0"/>
              <a:t>Case management</a:t>
            </a:r>
          </a:p>
        </p:txBody>
      </p:sp>
      <p:sp>
        <p:nvSpPr>
          <p:cNvPr id="3" name="Text Placeholder 2">
            <a:extLst>
              <a:ext uri="{FF2B5EF4-FFF2-40B4-BE49-F238E27FC236}">
                <a16:creationId xmlns:a16="http://schemas.microsoft.com/office/drawing/2014/main" id="{9C744ADC-1359-4C48-B05B-6C23E6860A19}"/>
              </a:ext>
            </a:extLst>
          </p:cNvPr>
          <p:cNvSpPr>
            <a:spLocks noGrp="1"/>
          </p:cNvSpPr>
          <p:nvPr>
            <p:ph type="body" sz="quarter" idx="10"/>
          </p:nvPr>
        </p:nvSpPr>
        <p:spPr>
          <a:xfrm>
            <a:off x="313983" y="812500"/>
            <a:ext cx="1486243" cy="300083"/>
          </a:xfrm>
        </p:spPr>
        <p:txBody>
          <a:bodyPr>
            <a:normAutofit fontScale="85000" lnSpcReduction="10000"/>
          </a:bodyPr>
          <a:lstStyle/>
          <a:p>
            <a:r>
              <a:rPr lang="en-GB" dirty="0"/>
              <a:t>Case dashboards</a:t>
            </a:r>
          </a:p>
        </p:txBody>
      </p:sp>
      <p:pic>
        <p:nvPicPr>
          <p:cNvPr id="10244" name="Picture 4" descr="Screenshot of the Tier 2 dashboard with key feature highlighted.">
            <a:extLst>
              <a:ext uri="{FF2B5EF4-FFF2-40B4-BE49-F238E27FC236}">
                <a16:creationId xmlns:a16="http://schemas.microsoft.com/office/drawing/2014/main" id="{072A9A67-F2D6-4401-A60D-9B81508834D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5843" y="904967"/>
            <a:ext cx="6790504" cy="3218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732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9C673B-ADEE-EE67-394D-8371A580C176}"/>
              </a:ext>
              <a:ext uri="{C183D7F6-B498-43B3-948B-1728B52AA6E4}">
                <adec:decorative xmlns:adec="http://schemas.microsoft.com/office/drawing/2017/decorative" val="1"/>
              </a:ext>
            </a:extLst>
          </p:cNvPr>
          <p:cNvSpPr/>
          <p:nvPr/>
        </p:nvSpPr>
        <p:spPr bwMode="auto">
          <a:xfrm>
            <a:off x="2143125" y="812501"/>
            <a:ext cx="6686893" cy="3440412"/>
          </a:xfrm>
          <a:prstGeom prst="rect">
            <a:avLst/>
          </a:prstGeom>
          <a:ln w="19050">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CFFA90C0-8115-4C34-8D6D-5FFCF65F3777}"/>
              </a:ext>
            </a:extLst>
          </p:cNvPr>
          <p:cNvSpPr>
            <a:spLocks noGrp="1"/>
          </p:cNvSpPr>
          <p:nvPr>
            <p:ph type="title"/>
          </p:nvPr>
        </p:nvSpPr>
        <p:spPr>
          <a:xfrm>
            <a:off x="313983" y="127586"/>
            <a:ext cx="8505951" cy="482130"/>
          </a:xfrm>
        </p:spPr>
        <p:txBody>
          <a:bodyPr>
            <a:normAutofit fontScale="90000"/>
          </a:bodyPr>
          <a:lstStyle/>
          <a:p>
            <a:r>
              <a:rPr lang="en-GB" dirty="0"/>
              <a:t>Case management</a:t>
            </a:r>
          </a:p>
        </p:txBody>
      </p:sp>
      <p:sp>
        <p:nvSpPr>
          <p:cNvPr id="3" name="Text Placeholder 2">
            <a:extLst>
              <a:ext uri="{FF2B5EF4-FFF2-40B4-BE49-F238E27FC236}">
                <a16:creationId xmlns:a16="http://schemas.microsoft.com/office/drawing/2014/main" id="{80FFA19D-7745-4BFC-BF52-5B6C6E846447}"/>
              </a:ext>
            </a:extLst>
          </p:cNvPr>
          <p:cNvSpPr>
            <a:spLocks noGrp="1"/>
          </p:cNvSpPr>
          <p:nvPr>
            <p:ph type="body" sz="quarter" idx="10"/>
          </p:nvPr>
        </p:nvSpPr>
        <p:spPr>
          <a:xfrm>
            <a:off x="228600" y="832522"/>
            <a:ext cx="1829143" cy="300083"/>
          </a:xfrm>
        </p:spPr>
        <p:txBody>
          <a:bodyPr>
            <a:normAutofit fontScale="85000" lnSpcReduction="10000"/>
          </a:bodyPr>
          <a:lstStyle/>
          <a:p>
            <a:r>
              <a:rPr lang="en-GB" dirty="0"/>
              <a:t>Business process flow</a:t>
            </a:r>
          </a:p>
        </p:txBody>
      </p:sp>
      <p:pic>
        <p:nvPicPr>
          <p:cNvPr id="11266" name="Picture 2" descr="Diagram Sample phone call to case lifecycle.">
            <a:extLst>
              <a:ext uri="{FF2B5EF4-FFF2-40B4-BE49-F238E27FC236}">
                <a16:creationId xmlns:a16="http://schemas.microsoft.com/office/drawing/2014/main" id="{E9972BBB-5285-4557-910F-DD7B333CB5C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2002" y="889061"/>
            <a:ext cx="6098587" cy="3335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090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24FEC5-9812-AB4B-80C5-93730B8CA4AE}"/>
              </a:ext>
              <a:ext uri="{C183D7F6-B498-43B3-948B-1728B52AA6E4}">
                <adec:decorative xmlns:adec="http://schemas.microsoft.com/office/drawing/2017/decorative" val="1"/>
              </a:ext>
            </a:extLst>
          </p:cNvPr>
          <p:cNvSpPr/>
          <p:nvPr/>
        </p:nvSpPr>
        <p:spPr bwMode="auto">
          <a:xfrm>
            <a:off x="1983922" y="812502"/>
            <a:ext cx="6836012" cy="3440411"/>
          </a:xfrm>
          <a:prstGeom prst="rect">
            <a:avLst/>
          </a:prstGeom>
          <a:ln w="19050">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A03D24D-9A81-492A-A350-789EBDA627CB}"/>
              </a:ext>
            </a:extLst>
          </p:cNvPr>
          <p:cNvSpPr>
            <a:spLocks noGrp="1"/>
          </p:cNvSpPr>
          <p:nvPr>
            <p:ph type="title"/>
          </p:nvPr>
        </p:nvSpPr>
        <p:spPr>
          <a:xfrm>
            <a:off x="313983" y="152171"/>
            <a:ext cx="8505951" cy="482130"/>
          </a:xfrm>
        </p:spPr>
        <p:txBody>
          <a:bodyPr>
            <a:normAutofit fontScale="90000"/>
          </a:bodyPr>
          <a:lstStyle/>
          <a:p>
            <a:r>
              <a:rPr lang="en-GB" dirty="0"/>
              <a:t>Case hierarchies</a:t>
            </a:r>
          </a:p>
        </p:txBody>
      </p:sp>
      <p:sp>
        <p:nvSpPr>
          <p:cNvPr id="3" name="Text Placeholder 2">
            <a:extLst>
              <a:ext uri="{FF2B5EF4-FFF2-40B4-BE49-F238E27FC236}">
                <a16:creationId xmlns:a16="http://schemas.microsoft.com/office/drawing/2014/main" id="{118F202A-EB4A-441D-9F78-0DA4FFECC1ED}"/>
              </a:ext>
            </a:extLst>
          </p:cNvPr>
          <p:cNvSpPr>
            <a:spLocks noGrp="1"/>
          </p:cNvSpPr>
          <p:nvPr>
            <p:ph type="body" sz="quarter" idx="10"/>
          </p:nvPr>
        </p:nvSpPr>
        <p:spPr>
          <a:xfrm>
            <a:off x="83833" y="812202"/>
            <a:ext cx="1669940" cy="300083"/>
          </a:xfrm>
        </p:spPr>
        <p:txBody>
          <a:bodyPr>
            <a:normAutofit fontScale="85000" lnSpcReduction="10000"/>
          </a:bodyPr>
          <a:lstStyle/>
          <a:p>
            <a:r>
              <a:rPr lang="en-GB" dirty="0"/>
              <a:t>Parent / Child cases</a:t>
            </a:r>
          </a:p>
        </p:txBody>
      </p:sp>
      <p:pic>
        <p:nvPicPr>
          <p:cNvPr id="12290" name="Picture 2" descr="Diagram of Case hierarchies (Parent/Child Cases).">
            <a:extLst>
              <a:ext uri="{FF2B5EF4-FFF2-40B4-BE49-F238E27FC236}">
                <a16:creationId xmlns:a16="http://schemas.microsoft.com/office/drawing/2014/main" id="{B5FD5013-1458-47C5-9D31-D388D4B116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4221" y="864570"/>
            <a:ext cx="6086312" cy="3466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101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CA9A20-F9D1-4BD5-87AC-424FE2FAC0AC}"/>
              </a:ext>
            </a:extLst>
          </p:cNvPr>
          <p:cNvSpPr>
            <a:spLocks noGrp="1"/>
          </p:cNvSpPr>
          <p:nvPr>
            <p:ph type="title"/>
          </p:nvPr>
        </p:nvSpPr>
        <p:spPr>
          <a:xfrm>
            <a:off x="457199" y="205979"/>
            <a:ext cx="8855461" cy="957370"/>
          </a:xfrm>
        </p:spPr>
        <p:txBody>
          <a:bodyPr>
            <a:normAutofit/>
          </a:bodyPr>
          <a:lstStyle/>
          <a:p>
            <a:r>
              <a:rPr lang="en-GB" sz="2800" dirty="0"/>
              <a:t>CRM Systems</a:t>
            </a:r>
          </a:p>
        </p:txBody>
      </p:sp>
      <p:graphicFrame>
        <p:nvGraphicFramePr>
          <p:cNvPr id="6" name="Table 5">
            <a:extLst>
              <a:ext uri="{FF2B5EF4-FFF2-40B4-BE49-F238E27FC236}">
                <a16:creationId xmlns:a16="http://schemas.microsoft.com/office/drawing/2014/main" id="{1A095574-3A34-B22C-0E56-3FFC058CC712}"/>
              </a:ext>
            </a:extLst>
          </p:cNvPr>
          <p:cNvGraphicFramePr>
            <a:graphicFrameLocks noGrp="1"/>
          </p:cNvGraphicFramePr>
          <p:nvPr>
            <p:extLst>
              <p:ext uri="{D42A27DB-BD31-4B8C-83A1-F6EECF244321}">
                <p14:modId xmlns:p14="http://schemas.microsoft.com/office/powerpoint/2010/main" val="156313008"/>
              </p:ext>
            </p:extLst>
          </p:nvPr>
        </p:nvGraphicFramePr>
        <p:xfrm>
          <a:off x="1680504" y="977894"/>
          <a:ext cx="5406096" cy="4165608"/>
        </p:xfrm>
        <a:graphic>
          <a:graphicData uri="http://schemas.openxmlformats.org/drawingml/2006/table">
            <a:tbl>
              <a:tblPr>
                <a:tableStyleId>{5C22544A-7EE6-4342-B048-85BDC9FD1C3A}</a:tableStyleId>
              </a:tblPr>
              <a:tblGrid>
                <a:gridCol w="2637828">
                  <a:extLst>
                    <a:ext uri="{9D8B030D-6E8A-4147-A177-3AD203B41FA5}">
                      <a16:colId xmlns:a16="http://schemas.microsoft.com/office/drawing/2014/main" val="1477768050"/>
                    </a:ext>
                  </a:extLst>
                </a:gridCol>
                <a:gridCol w="2768268">
                  <a:extLst>
                    <a:ext uri="{9D8B030D-6E8A-4147-A177-3AD203B41FA5}">
                      <a16:colId xmlns:a16="http://schemas.microsoft.com/office/drawing/2014/main" val="3940584458"/>
                    </a:ext>
                  </a:extLst>
                </a:gridCol>
              </a:tblGrid>
              <a:tr h="347134">
                <a:tc>
                  <a:txBody>
                    <a:bodyPr/>
                    <a:lstStyle/>
                    <a:p>
                      <a:pPr algn="l" fontAlgn="b"/>
                      <a:r>
                        <a:rPr lang="en-US" sz="1600" b="1" i="0" u="none" strike="noStrike" dirty="0">
                          <a:effectLst/>
                        </a:rPr>
                        <a:t>Salesforce</a:t>
                      </a:r>
                      <a:endParaRPr lang="en-US" sz="16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b="1" i="0" u="none" strike="noStrike">
                          <a:effectLst/>
                        </a:rPr>
                        <a:t>NetSuite</a:t>
                      </a:r>
                      <a:endParaRPr lang="en-US" sz="16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24038367"/>
                  </a:ext>
                </a:extLst>
              </a:tr>
              <a:tr h="347134">
                <a:tc>
                  <a:txBody>
                    <a:bodyPr/>
                    <a:lstStyle/>
                    <a:p>
                      <a:pPr algn="l" fontAlgn="b"/>
                      <a:r>
                        <a:rPr lang="en-US" sz="1600" b="1" i="0" u="none" strike="noStrike">
                          <a:effectLst/>
                        </a:rPr>
                        <a:t>HubSpot</a:t>
                      </a:r>
                      <a:endParaRPr lang="en-US"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b="1" i="0" u="none" strike="noStrike">
                          <a:effectLst/>
                        </a:rPr>
                        <a:t>Streak</a:t>
                      </a:r>
                      <a:endParaRPr lang="en-US" sz="16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24729276"/>
                  </a:ext>
                </a:extLst>
              </a:tr>
              <a:tr h="347134">
                <a:tc>
                  <a:txBody>
                    <a:bodyPr/>
                    <a:lstStyle/>
                    <a:p>
                      <a:pPr algn="l" fontAlgn="b"/>
                      <a:r>
                        <a:rPr lang="en-US" sz="1600" b="1" i="0" u="none" strike="noStrike" dirty="0" err="1">
                          <a:effectLst/>
                        </a:rPr>
                        <a:t>Zoho</a:t>
                      </a:r>
                      <a:r>
                        <a:rPr lang="en-US" sz="1600" b="1" i="0" u="none" strike="noStrike" dirty="0">
                          <a:effectLst/>
                        </a:rPr>
                        <a:t> Corporation</a:t>
                      </a:r>
                      <a:endParaRPr lang="en-US" sz="16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b="1" i="0" u="none" strike="noStrike">
                          <a:effectLst/>
                        </a:rPr>
                        <a:t>Microsoft Corporation</a:t>
                      </a:r>
                      <a:endParaRPr lang="en-US" sz="16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27302571"/>
                  </a:ext>
                </a:extLst>
              </a:tr>
              <a:tr h="347134">
                <a:tc>
                  <a:txBody>
                    <a:bodyPr/>
                    <a:lstStyle/>
                    <a:p>
                      <a:pPr algn="l" fontAlgn="b"/>
                      <a:r>
                        <a:rPr lang="en-US" sz="1600" b="1" i="0" u="none" strike="noStrike">
                          <a:effectLst/>
                        </a:rPr>
                        <a:t>Pipedrive</a:t>
                      </a:r>
                      <a:endParaRPr lang="en-US"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b="1" i="0" u="none" strike="noStrike">
                          <a:effectLst/>
                        </a:rPr>
                        <a:t>Apptivo</a:t>
                      </a:r>
                      <a:endParaRPr lang="en-US" sz="16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35355091"/>
                  </a:ext>
                </a:extLst>
              </a:tr>
              <a:tr h="347134">
                <a:tc>
                  <a:txBody>
                    <a:bodyPr/>
                    <a:lstStyle/>
                    <a:p>
                      <a:pPr algn="l" fontAlgn="b"/>
                      <a:r>
                        <a:rPr lang="en-US" sz="1600" b="1" i="0" u="none" strike="noStrike">
                          <a:effectLst/>
                        </a:rPr>
                        <a:t>SugarCRM</a:t>
                      </a:r>
                      <a:endParaRPr lang="en-US"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b="1" i="0" u="none" strike="noStrike">
                          <a:effectLst/>
                        </a:rPr>
                        <a:t>Nutshell</a:t>
                      </a:r>
                      <a:endParaRPr lang="en-US" sz="16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69103118"/>
                  </a:ext>
                </a:extLst>
              </a:tr>
              <a:tr h="347134">
                <a:tc>
                  <a:txBody>
                    <a:bodyPr/>
                    <a:lstStyle/>
                    <a:p>
                      <a:pPr algn="l" fontAlgn="b"/>
                      <a:r>
                        <a:rPr lang="en-US" sz="1600" b="1" i="0" u="none" strike="noStrike">
                          <a:effectLst/>
                        </a:rPr>
                        <a:t>Insightly</a:t>
                      </a:r>
                      <a:endParaRPr lang="en-US"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b="1" i="0" u="none" strike="noStrike">
                          <a:effectLst/>
                        </a:rPr>
                        <a:t>Freshworks</a:t>
                      </a:r>
                      <a:endParaRPr lang="en-US" sz="16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30814751"/>
                  </a:ext>
                </a:extLst>
              </a:tr>
              <a:tr h="347134">
                <a:tc>
                  <a:txBody>
                    <a:bodyPr/>
                    <a:lstStyle/>
                    <a:p>
                      <a:pPr algn="l" fontAlgn="b"/>
                      <a:r>
                        <a:rPr lang="en-US" sz="1600" b="1" i="0" u="none" strike="noStrike">
                          <a:effectLst/>
                        </a:rPr>
                        <a:t>Zendesk</a:t>
                      </a:r>
                      <a:endParaRPr lang="en-US"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b="1" i="0" u="none" strike="noStrike">
                          <a:effectLst/>
                        </a:rPr>
                        <a:t>ActiveCampaign</a:t>
                      </a:r>
                      <a:endParaRPr lang="en-US" sz="16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01404795"/>
                  </a:ext>
                </a:extLst>
              </a:tr>
              <a:tr h="347134">
                <a:tc>
                  <a:txBody>
                    <a:bodyPr/>
                    <a:lstStyle/>
                    <a:p>
                      <a:pPr algn="l" fontAlgn="b"/>
                      <a:r>
                        <a:rPr lang="en-US" sz="1600" b="1" i="0" u="none" strike="noStrike">
                          <a:effectLst/>
                        </a:rPr>
                        <a:t>Capsule</a:t>
                      </a:r>
                      <a:endParaRPr lang="en-US"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b="1" i="0" u="none" strike="noStrike">
                          <a:effectLst/>
                        </a:rPr>
                        <a:t>Creatio</a:t>
                      </a:r>
                      <a:endParaRPr lang="en-US" sz="16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40691410"/>
                  </a:ext>
                </a:extLst>
              </a:tr>
              <a:tr h="347134">
                <a:tc>
                  <a:txBody>
                    <a:bodyPr/>
                    <a:lstStyle/>
                    <a:p>
                      <a:pPr algn="l" fontAlgn="b"/>
                      <a:r>
                        <a:rPr lang="en-US" sz="1600" b="1" i="0" u="none" strike="noStrike" dirty="0">
                          <a:effectLst/>
                        </a:rPr>
                        <a:t>Really Simple Systems</a:t>
                      </a:r>
                      <a:endParaRPr lang="en-US" sz="16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b="1" i="0" u="none" strike="noStrike">
                          <a:effectLst/>
                        </a:rPr>
                        <a:t>ClickUp</a:t>
                      </a:r>
                      <a:endParaRPr lang="en-US" sz="16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10194571"/>
                  </a:ext>
                </a:extLst>
              </a:tr>
              <a:tr h="347134">
                <a:tc>
                  <a:txBody>
                    <a:bodyPr/>
                    <a:lstStyle/>
                    <a:p>
                      <a:pPr algn="l" fontAlgn="b"/>
                      <a:r>
                        <a:rPr lang="en-US" sz="1600" b="1" i="0" u="none" strike="noStrike">
                          <a:effectLst/>
                        </a:rPr>
                        <a:t>Keap</a:t>
                      </a:r>
                      <a:endParaRPr lang="en-US" sz="16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600" b="1" i="0" u="none" strike="noStrike">
                          <a:effectLst/>
                        </a:rPr>
                        <a:t>Oracle CRM</a:t>
                      </a:r>
                      <a:endParaRPr lang="en-US" sz="16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1328251"/>
                  </a:ext>
                </a:extLst>
              </a:tr>
              <a:tr h="347134">
                <a:tc>
                  <a:txBody>
                    <a:bodyPr/>
                    <a:lstStyle/>
                    <a:p>
                      <a:pPr algn="l" fontAlgn="b"/>
                      <a:r>
                        <a:rPr lang="en-US" sz="1600" b="1" i="0" u="none" strike="noStrike" dirty="0">
                          <a:effectLst/>
                          <a:highlight>
                            <a:srgbClr val="00FF00"/>
                          </a:highlight>
                        </a:rPr>
                        <a:t>Microsoft Dynamics 365</a:t>
                      </a:r>
                      <a:endParaRPr lang="en-US" sz="1600" b="1" i="0" u="none" strike="noStrike" dirty="0">
                        <a:solidFill>
                          <a:srgbClr val="000000"/>
                        </a:solidFill>
                        <a:effectLst/>
                        <a:highlight>
                          <a:srgbClr val="00FF00"/>
                        </a:highlight>
                        <a:latin typeface="Calibri" panose="020F0502020204030204" pitchFamily="34" charset="0"/>
                      </a:endParaRPr>
                    </a:p>
                  </a:txBody>
                  <a:tcPr marL="7620" marR="7620" marT="7620" marB="0" anchor="b"/>
                </a:tc>
                <a:tc>
                  <a:txBody>
                    <a:bodyPr/>
                    <a:lstStyle/>
                    <a:p>
                      <a:pPr algn="l" fontAlgn="b"/>
                      <a:r>
                        <a:rPr lang="en-US" sz="1600" b="1" i="0" u="none" strike="noStrike" dirty="0">
                          <a:effectLst/>
                        </a:rPr>
                        <a:t>BIGContacts</a:t>
                      </a:r>
                      <a:endParaRPr lang="en-US" sz="16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80249072"/>
                  </a:ext>
                </a:extLst>
              </a:tr>
              <a:tr h="347134">
                <a:tc>
                  <a:txBody>
                    <a:bodyPr/>
                    <a:lstStyle/>
                    <a:p>
                      <a:pPr algn="l" fontAlgn="b"/>
                      <a:r>
                        <a:rPr lang="en-US" sz="1600" b="1" i="0" u="none" strike="noStrike" dirty="0">
                          <a:effectLst/>
                        </a:rPr>
                        <a:t>Mailchimp </a:t>
                      </a:r>
                      <a:endParaRPr lang="en-US" sz="16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b="1" i="0" u="none" strike="noStrike" dirty="0">
                          <a:effectLst/>
                        </a:rPr>
                        <a:t>Odoo</a:t>
                      </a:r>
                      <a:endParaRPr lang="en-US" sz="16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54426078"/>
                  </a:ext>
                </a:extLst>
              </a:tr>
            </a:tbl>
          </a:graphicData>
        </a:graphic>
      </p:graphicFrame>
    </p:spTree>
    <p:extLst>
      <p:ext uri="{BB962C8B-B14F-4D97-AF65-F5344CB8AC3E}">
        <p14:creationId xmlns:p14="http://schemas.microsoft.com/office/powerpoint/2010/main" val="1275634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fontScale="90000"/>
          </a:bodyPr>
          <a:lstStyle/>
          <a:p>
            <a:r>
              <a:rPr lang="en-GB" dirty="0"/>
              <a:t>Case hierarchies</a:t>
            </a:r>
            <a:endParaRPr lang="en-US" dirty="0"/>
          </a:p>
        </p:txBody>
      </p:sp>
      <p:sp>
        <p:nvSpPr>
          <p:cNvPr id="10" name="Text Placeholder 9">
            <a:extLst>
              <a:ext uri="{FF2B5EF4-FFF2-40B4-BE49-F238E27FC236}">
                <a16:creationId xmlns:a16="http://schemas.microsoft.com/office/drawing/2014/main" id="{E2179802-A4CF-4D09-AE4F-3D6AA1679814}"/>
              </a:ext>
            </a:extLst>
          </p:cNvPr>
          <p:cNvSpPr>
            <a:spLocks noGrp="1"/>
          </p:cNvSpPr>
          <p:nvPr>
            <p:ph type="body" sz="quarter" idx="18"/>
          </p:nvPr>
        </p:nvSpPr>
        <p:spPr/>
        <p:txBody>
          <a:bodyPr/>
          <a:lstStyle/>
          <a:p>
            <a:r>
              <a:rPr lang="en-US" dirty="0"/>
              <a:t>Cascading options</a:t>
            </a:r>
          </a:p>
        </p:txBody>
      </p:sp>
      <p:grpSp>
        <p:nvGrpSpPr>
          <p:cNvPr id="109" name="Group 108" descr="Icon of gear and two arrow">
            <a:extLst>
              <a:ext uri="{FF2B5EF4-FFF2-40B4-BE49-F238E27FC236}">
                <a16:creationId xmlns:a16="http://schemas.microsoft.com/office/drawing/2014/main" id="{399465B7-7683-4EF5-87D4-A3A05935018A}"/>
              </a:ext>
            </a:extLst>
          </p:cNvPr>
          <p:cNvGrpSpPr/>
          <p:nvPr/>
        </p:nvGrpSpPr>
        <p:grpSpPr>
          <a:xfrm>
            <a:off x="313982" y="1448914"/>
            <a:ext cx="537855" cy="537932"/>
            <a:chOff x="418643" y="1456896"/>
            <a:chExt cx="717140" cy="717242"/>
          </a:xfrm>
        </p:grpSpPr>
        <p:grpSp>
          <p:nvGrpSpPr>
            <p:cNvPr id="110" name="Group 109">
              <a:extLst>
                <a:ext uri="{FF2B5EF4-FFF2-40B4-BE49-F238E27FC236}">
                  <a16:creationId xmlns:a16="http://schemas.microsoft.com/office/drawing/2014/main" id="{11E19CE2-193C-45C0-9622-CDFD77A6FC79}"/>
                </a:ext>
                <a:ext uri="{C183D7F6-B498-43B3-948B-1728B52AA6E4}">
                  <adec:decorative xmlns:adec="http://schemas.microsoft.com/office/drawing/2017/decorative" val="1"/>
                </a:ext>
              </a:extLst>
            </p:cNvPr>
            <p:cNvGrpSpPr/>
            <p:nvPr/>
          </p:nvGrpSpPr>
          <p:grpSpPr>
            <a:xfrm>
              <a:off x="418643" y="1456896"/>
              <a:ext cx="717140" cy="717242"/>
              <a:chOff x="7962901" y="3032919"/>
              <a:chExt cx="981074" cy="981076"/>
            </a:xfrm>
          </p:grpSpPr>
          <p:sp>
            <p:nvSpPr>
              <p:cNvPr id="115" name="Freeform 5">
                <a:extLst>
                  <a:ext uri="{FF2B5EF4-FFF2-40B4-BE49-F238E27FC236}">
                    <a16:creationId xmlns:a16="http://schemas.microsoft.com/office/drawing/2014/main" id="{D4BAE241-D13F-47AF-BE63-BA3B2648A2F0}"/>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116" name="Freeform 6">
                <a:extLst>
                  <a:ext uri="{FF2B5EF4-FFF2-40B4-BE49-F238E27FC236}">
                    <a16:creationId xmlns:a16="http://schemas.microsoft.com/office/drawing/2014/main" id="{C08CC8EB-3BB1-4199-B055-EC4D35E1DC3A}"/>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68580" tIns="34290" rIns="68580" bIns="34290" numCol="1" anchor="t" anchorCtr="0" compatLnSpc="1">
                <a:prstTxWarp prst="textNoShape">
                  <a:avLst/>
                </a:prstTxWarp>
              </a:bodyPr>
              <a:lstStyle/>
              <a:p>
                <a:endParaRPr lang="en-US" sz="1298"/>
              </a:p>
            </p:txBody>
          </p:sp>
        </p:grpSp>
        <p:grpSp>
          <p:nvGrpSpPr>
            <p:cNvPr id="111" name="Group 110" descr="Icon of gear and two arrow">
              <a:extLst>
                <a:ext uri="{FF2B5EF4-FFF2-40B4-BE49-F238E27FC236}">
                  <a16:creationId xmlns:a16="http://schemas.microsoft.com/office/drawing/2014/main" id="{10CB03C5-030E-448B-8A1A-B4643217A7F5}"/>
                </a:ext>
              </a:extLst>
            </p:cNvPr>
            <p:cNvGrpSpPr>
              <a:grpSpLocks noChangeAspect="1"/>
            </p:cNvGrpSpPr>
            <p:nvPr/>
          </p:nvGrpSpPr>
          <p:grpSpPr>
            <a:xfrm>
              <a:off x="578448" y="1653485"/>
              <a:ext cx="397530" cy="324064"/>
              <a:chOff x="10035841" y="508637"/>
              <a:chExt cx="758435" cy="618272"/>
            </a:xfrm>
          </p:grpSpPr>
          <p:sp>
            <p:nvSpPr>
              <p:cNvPr id="112" name="Freeform: Shape 111">
                <a:extLst>
                  <a:ext uri="{FF2B5EF4-FFF2-40B4-BE49-F238E27FC236}">
                    <a16:creationId xmlns:a16="http://schemas.microsoft.com/office/drawing/2014/main" id="{D0DBF58A-EEBA-40CF-B38E-C5251135E356}"/>
                  </a:ext>
                </a:extLst>
              </p:cNvPr>
              <p:cNvSpPr/>
              <p:nvPr/>
            </p:nvSpPr>
            <p:spPr>
              <a:xfrm>
                <a:off x="10106862" y="508637"/>
                <a:ext cx="687414" cy="366319"/>
              </a:xfrm>
              <a:custGeom>
                <a:avLst/>
                <a:gdLst>
                  <a:gd name="connsiteX0" fmla="*/ 84035 w 936850"/>
                  <a:gd name="connsiteY0" fmla="*/ 189178 h 499242"/>
                  <a:gd name="connsiteX1" fmla="*/ 189175 w 936850"/>
                  <a:gd name="connsiteY1" fmla="*/ 84035 h 499242"/>
                  <a:gd name="connsiteX2" fmla="*/ 658303 w 936850"/>
                  <a:gd name="connsiteY2" fmla="*/ 84035 h 499242"/>
                  <a:gd name="connsiteX3" fmla="*/ 761387 w 936850"/>
                  <a:gd name="connsiteY3" fmla="*/ 168566 h 499242"/>
                  <a:gd name="connsiteX4" fmla="*/ 664398 w 936850"/>
                  <a:gd name="connsiteY4" fmla="*/ 168566 h 499242"/>
                  <a:gd name="connsiteX5" fmla="*/ 800895 w 936850"/>
                  <a:gd name="connsiteY5" fmla="*/ 305063 h 499242"/>
                  <a:gd name="connsiteX6" fmla="*/ 937392 w 936850"/>
                  <a:gd name="connsiteY6" fmla="*/ 168566 h 499242"/>
                  <a:gd name="connsiteX7" fmla="*/ 841630 w 936850"/>
                  <a:gd name="connsiteY7" fmla="*/ 168566 h 499242"/>
                  <a:gd name="connsiteX8" fmla="*/ 658303 w 936850"/>
                  <a:gd name="connsiteY8" fmla="*/ 4623 h 499242"/>
                  <a:gd name="connsiteX9" fmla="*/ 189175 w 936850"/>
                  <a:gd name="connsiteY9" fmla="*/ 4623 h 499242"/>
                  <a:gd name="connsiteX10" fmla="*/ 4623 w 936850"/>
                  <a:gd name="connsiteY10" fmla="*/ 189178 h 499242"/>
                  <a:gd name="connsiteX11" fmla="*/ 4623 w 936850"/>
                  <a:gd name="connsiteY11" fmla="*/ 499483 h 499242"/>
                  <a:gd name="connsiteX12" fmla="*/ 84035 w 936850"/>
                  <a:gd name="connsiteY12" fmla="*/ 499483 h 499242"/>
                  <a:gd name="connsiteX13" fmla="*/ 84035 w 936850"/>
                  <a:gd name="connsiteY13" fmla="*/ 189178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6850" h="499242">
                    <a:moveTo>
                      <a:pt x="84035" y="189178"/>
                    </a:moveTo>
                    <a:cubicBezTo>
                      <a:pt x="84035" y="131203"/>
                      <a:pt x="131203" y="84035"/>
                      <a:pt x="189175" y="84035"/>
                    </a:cubicBezTo>
                    <a:lnTo>
                      <a:pt x="658303" y="84035"/>
                    </a:lnTo>
                    <a:cubicBezTo>
                      <a:pt x="709225" y="84035"/>
                      <a:pt x="751778" y="120423"/>
                      <a:pt x="761387" y="168566"/>
                    </a:cubicBezTo>
                    <a:lnTo>
                      <a:pt x="664398" y="168566"/>
                    </a:lnTo>
                    <a:lnTo>
                      <a:pt x="800895" y="305063"/>
                    </a:lnTo>
                    <a:lnTo>
                      <a:pt x="937392" y="168566"/>
                    </a:lnTo>
                    <a:lnTo>
                      <a:pt x="841630" y="168566"/>
                    </a:lnTo>
                    <a:cubicBezTo>
                      <a:pt x="831343" y="76478"/>
                      <a:pt x="753097" y="4623"/>
                      <a:pt x="658303" y="4623"/>
                    </a:cubicBezTo>
                    <a:lnTo>
                      <a:pt x="189175" y="4623"/>
                    </a:lnTo>
                    <a:cubicBezTo>
                      <a:pt x="87411" y="4623"/>
                      <a:pt x="4623" y="87411"/>
                      <a:pt x="4623" y="189178"/>
                    </a:cubicBezTo>
                    <a:lnTo>
                      <a:pt x="4623" y="499483"/>
                    </a:lnTo>
                    <a:lnTo>
                      <a:pt x="84035" y="499483"/>
                    </a:lnTo>
                    <a:lnTo>
                      <a:pt x="84035" y="189178"/>
                    </a:lnTo>
                    <a:close/>
                  </a:path>
                </a:pathLst>
              </a:custGeom>
              <a:solidFill>
                <a:schemeClr val="bg1">
                  <a:lumMod val="75000"/>
                </a:schemeClr>
              </a:solidFill>
              <a:ln w="9525" cap="flat">
                <a:noFill/>
                <a:prstDash val="solid"/>
                <a:miter/>
              </a:ln>
            </p:spPr>
            <p:txBody>
              <a:bodyPr rtlCol="0" anchor="ctr"/>
              <a:lstStyle/>
              <a:p>
                <a:pPr defTabSz="685800">
                  <a:defRPr/>
                </a:pPr>
                <a:endParaRPr lang="en-IN" sz="1350" kern="0">
                  <a:solidFill>
                    <a:srgbClr val="505050"/>
                  </a:solidFill>
                </a:endParaRPr>
              </a:p>
            </p:txBody>
          </p:sp>
          <p:sp>
            <p:nvSpPr>
              <p:cNvPr id="113" name="Freeform: Shape 112">
                <a:extLst>
                  <a:ext uri="{FF2B5EF4-FFF2-40B4-BE49-F238E27FC236}">
                    <a16:creationId xmlns:a16="http://schemas.microsoft.com/office/drawing/2014/main" id="{7F94498D-956D-46AF-8F6C-875BADA39F78}"/>
                  </a:ext>
                </a:extLst>
              </p:cNvPr>
              <p:cNvSpPr/>
              <p:nvPr/>
            </p:nvSpPr>
            <p:spPr>
              <a:xfrm>
                <a:off x="10035841" y="760590"/>
                <a:ext cx="691936" cy="366319"/>
              </a:xfrm>
              <a:custGeom>
                <a:avLst/>
                <a:gdLst>
                  <a:gd name="connsiteX0" fmla="*/ 860238 w 943014"/>
                  <a:gd name="connsiteY0" fmla="*/ 314933 h 499242"/>
                  <a:gd name="connsiteX1" fmla="*/ 755095 w 943014"/>
                  <a:gd name="connsiteY1" fmla="*/ 420070 h 499242"/>
                  <a:gd name="connsiteX2" fmla="*/ 285967 w 943014"/>
                  <a:gd name="connsiteY2" fmla="*/ 420070 h 499242"/>
                  <a:gd name="connsiteX3" fmla="*/ 182714 w 943014"/>
                  <a:gd name="connsiteY3" fmla="*/ 334410 h 499242"/>
                  <a:gd name="connsiteX4" fmla="*/ 277616 w 943014"/>
                  <a:gd name="connsiteY4" fmla="*/ 334410 h 499242"/>
                  <a:gd name="connsiteX5" fmla="*/ 141122 w 943014"/>
                  <a:gd name="connsiteY5" fmla="*/ 197913 h 499242"/>
                  <a:gd name="connsiteX6" fmla="*/ 4623 w 943014"/>
                  <a:gd name="connsiteY6" fmla="*/ 334410 h 499242"/>
                  <a:gd name="connsiteX7" fmla="*/ 102468 w 943014"/>
                  <a:gd name="connsiteY7" fmla="*/ 334410 h 499242"/>
                  <a:gd name="connsiteX8" fmla="*/ 285967 w 943014"/>
                  <a:gd name="connsiteY8" fmla="*/ 499481 h 499242"/>
                  <a:gd name="connsiteX9" fmla="*/ 755095 w 943014"/>
                  <a:gd name="connsiteY9" fmla="*/ 499481 h 499242"/>
                  <a:gd name="connsiteX10" fmla="*/ 939654 w 943014"/>
                  <a:gd name="connsiteY10" fmla="*/ 314933 h 499242"/>
                  <a:gd name="connsiteX11" fmla="*/ 939654 w 943014"/>
                  <a:gd name="connsiteY11" fmla="*/ 4623 h 499242"/>
                  <a:gd name="connsiteX12" fmla="*/ 860238 w 943014"/>
                  <a:gd name="connsiteY12" fmla="*/ 4623 h 499242"/>
                  <a:gd name="connsiteX13" fmla="*/ 860238 w 943014"/>
                  <a:gd name="connsiteY13" fmla="*/ 314933 h 49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3014" h="499242">
                    <a:moveTo>
                      <a:pt x="860238" y="314933"/>
                    </a:moveTo>
                    <a:cubicBezTo>
                      <a:pt x="860238" y="372901"/>
                      <a:pt x="813075" y="420070"/>
                      <a:pt x="755095" y="420070"/>
                    </a:cubicBezTo>
                    <a:lnTo>
                      <a:pt x="285967" y="420070"/>
                    </a:lnTo>
                    <a:cubicBezTo>
                      <a:pt x="234655" y="420070"/>
                      <a:pt x="191881" y="383095"/>
                      <a:pt x="182714" y="334410"/>
                    </a:cubicBezTo>
                    <a:lnTo>
                      <a:pt x="277616" y="334410"/>
                    </a:lnTo>
                    <a:lnTo>
                      <a:pt x="141122" y="197913"/>
                    </a:lnTo>
                    <a:lnTo>
                      <a:pt x="4623" y="334410"/>
                    </a:lnTo>
                    <a:lnTo>
                      <a:pt x="102468" y="334410"/>
                    </a:lnTo>
                    <a:cubicBezTo>
                      <a:pt x="112237" y="427041"/>
                      <a:pt x="190788" y="499481"/>
                      <a:pt x="285967" y="499481"/>
                    </a:cubicBezTo>
                    <a:lnTo>
                      <a:pt x="755095" y="499481"/>
                    </a:lnTo>
                    <a:cubicBezTo>
                      <a:pt x="856860" y="499481"/>
                      <a:pt x="939654" y="416686"/>
                      <a:pt x="939654" y="314933"/>
                    </a:cubicBezTo>
                    <a:lnTo>
                      <a:pt x="939654" y="4623"/>
                    </a:lnTo>
                    <a:lnTo>
                      <a:pt x="860238" y="4623"/>
                    </a:lnTo>
                    <a:lnTo>
                      <a:pt x="860238" y="314933"/>
                    </a:lnTo>
                    <a:close/>
                  </a:path>
                </a:pathLst>
              </a:custGeom>
              <a:solidFill>
                <a:schemeClr val="bg1">
                  <a:lumMod val="75000"/>
                </a:schemeClr>
              </a:solidFill>
              <a:ln w="9525" cap="flat">
                <a:noFill/>
                <a:prstDash val="solid"/>
                <a:miter/>
              </a:ln>
            </p:spPr>
            <p:txBody>
              <a:bodyPr rtlCol="0" anchor="ctr"/>
              <a:lstStyle/>
              <a:p>
                <a:pPr defTabSz="685800">
                  <a:defRPr/>
                </a:pPr>
                <a:endParaRPr lang="en-IN" sz="1350" kern="0">
                  <a:solidFill>
                    <a:srgbClr val="505050"/>
                  </a:solidFill>
                </a:endParaRPr>
              </a:p>
            </p:txBody>
          </p:sp>
          <p:sp>
            <p:nvSpPr>
              <p:cNvPr id="114" name="Freeform: Shape 113">
                <a:extLst>
                  <a:ext uri="{FF2B5EF4-FFF2-40B4-BE49-F238E27FC236}">
                    <a16:creationId xmlns:a16="http://schemas.microsoft.com/office/drawing/2014/main" id="{182FBF18-6485-4A7C-ACC2-2C900A63BE3B}"/>
                  </a:ext>
                </a:extLst>
              </p:cNvPr>
              <p:cNvSpPr/>
              <p:nvPr/>
            </p:nvSpPr>
            <p:spPr>
              <a:xfrm>
                <a:off x="10228282" y="635301"/>
                <a:ext cx="379783" cy="379783"/>
              </a:xfrm>
              <a:custGeom>
                <a:avLst/>
                <a:gdLst>
                  <a:gd name="connsiteX0" fmla="*/ 430580 w 431890"/>
                  <a:gd name="connsiteY0" fmla="*/ 201160 h 431890"/>
                  <a:gd name="connsiteX1" fmla="*/ 399052 w 431890"/>
                  <a:gd name="connsiteY1" fmla="*/ 187531 h 431890"/>
                  <a:gd name="connsiteX2" fmla="*/ 390720 w 431890"/>
                  <a:gd name="connsiteY2" fmla="*/ 153768 h 431890"/>
                  <a:gd name="connsiteX3" fmla="*/ 413274 w 431890"/>
                  <a:gd name="connsiteY3" fmla="*/ 129231 h 431890"/>
                  <a:gd name="connsiteX4" fmla="*/ 375026 w 431890"/>
                  <a:gd name="connsiteY4" fmla="*/ 70348 h 431890"/>
                  <a:gd name="connsiteX5" fmla="*/ 342479 w 431890"/>
                  <a:gd name="connsiteY5" fmla="*/ 80065 h 431890"/>
                  <a:gd name="connsiteX6" fmla="*/ 317434 w 431890"/>
                  <a:gd name="connsiteY6" fmla="*/ 60515 h 431890"/>
                  <a:gd name="connsiteX7" fmla="*/ 318966 w 431890"/>
                  <a:gd name="connsiteY7" fmla="*/ 26586 h 431890"/>
                  <a:gd name="connsiteX8" fmla="*/ 252565 w 431890"/>
                  <a:gd name="connsiteY8" fmla="*/ 3766 h 431890"/>
                  <a:gd name="connsiteX9" fmla="*/ 234230 w 431890"/>
                  <a:gd name="connsiteY9" fmla="*/ 31598 h 431890"/>
                  <a:gd name="connsiteX10" fmla="*/ 199458 w 431890"/>
                  <a:gd name="connsiteY10" fmla="*/ 31709 h 431890"/>
                  <a:gd name="connsiteX11" fmla="*/ 178592 w 431890"/>
                  <a:gd name="connsiteY11" fmla="*/ 4429 h 431890"/>
                  <a:gd name="connsiteX12" fmla="*/ 114637 w 431890"/>
                  <a:gd name="connsiteY12" fmla="*/ 27114 h 431890"/>
                  <a:gd name="connsiteX13" fmla="*/ 118418 w 431890"/>
                  <a:gd name="connsiteY13" fmla="*/ 59676 h 431890"/>
                  <a:gd name="connsiteX14" fmla="*/ 85559 w 431890"/>
                  <a:gd name="connsiteY14" fmla="*/ 86504 h 431890"/>
                  <a:gd name="connsiteX15" fmla="*/ 52103 w 431890"/>
                  <a:gd name="connsiteY15" fmla="*/ 79036 h 431890"/>
                  <a:gd name="connsiteX16" fmla="*/ 48869 w 431890"/>
                  <a:gd name="connsiteY16" fmla="*/ 83069 h 431890"/>
                  <a:gd name="connsiteX17" fmla="*/ 19310 w 431890"/>
                  <a:gd name="connsiteY17" fmla="*/ 134052 h 431890"/>
                  <a:gd name="connsiteX18" fmla="*/ 42983 w 431890"/>
                  <a:gd name="connsiteY18" fmla="*/ 156420 h 431890"/>
                  <a:gd name="connsiteX19" fmla="*/ 33733 w 431890"/>
                  <a:gd name="connsiteY19" fmla="*/ 206770 h 431890"/>
                  <a:gd name="connsiteX20" fmla="*/ 3766 w 431890"/>
                  <a:gd name="connsiteY20" fmla="*/ 222313 h 431890"/>
                  <a:gd name="connsiteX21" fmla="*/ 14493 w 431890"/>
                  <a:gd name="connsiteY21" fmla="*/ 281919 h 431890"/>
                  <a:gd name="connsiteX22" fmla="*/ 47101 w 431890"/>
                  <a:gd name="connsiteY22" fmla="*/ 283842 h 431890"/>
                  <a:gd name="connsiteX23" fmla="*/ 76485 w 431890"/>
                  <a:gd name="connsiteY23" fmla="*/ 332631 h 431890"/>
                  <a:gd name="connsiteX24" fmla="*/ 63764 w 431890"/>
                  <a:gd name="connsiteY24" fmla="*/ 363215 h 431890"/>
                  <a:gd name="connsiteX25" fmla="*/ 85811 w 431890"/>
                  <a:gd name="connsiteY25" fmla="*/ 383021 h 431890"/>
                  <a:gd name="connsiteX26" fmla="*/ 110378 w 431890"/>
                  <a:gd name="connsiteY26" fmla="*/ 399604 h 431890"/>
                  <a:gd name="connsiteX27" fmla="*/ 136959 w 431890"/>
                  <a:gd name="connsiteY27" fmla="*/ 379843 h 431890"/>
                  <a:gd name="connsiteX28" fmla="*/ 191418 w 431890"/>
                  <a:gd name="connsiteY28" fmla="*/ 396510 h 431890"/>
                  <a:gd name="connsiteX29" fmla="*/ 201196 w 431890"/>
                  <a:gd name="connsiteY29" fmla="*/ 427677 h 431890"/>
                  <a:gd name="connsiteX30" fmla="*/ 261625 w 431890"/>
                  <a:gd name="connsiteY30" fmla="*/ 423619 h 431890"/>
                  <a:gd name="connsiteX31" fmla="*/ 269434 w 431890"/>
                  <a:gd name="connsiteY31" fmla="*/ 390775 h 431890"/>
                  <a:gd name="connsiteX32" fmla="*/ 316038 w 431890"/>
                  <a:gd name="connsiteY32" fmla="*/ 369588 h 431890"/>
                  <a:gd name="connsiteX33" fmla="*/ 343478 w 431890"/>
                  <a:gd name="connsiteY33" fmla="*/ 387124 h 431890"/>
                  <a:gd name="connsiteX34" fmla="*/ 385768 w 431890"/>
                  <a:gd name="connsiteY34" fmla="*/ 346075 h 431890"/>
                  <a:gd name="connsiteX35" fmla="*/ 388897 w 431890"/>
                  <a:gd name="connsiteY35" fmla="*/ 341957 h 431890"/>
                  <a:gd name="connsiteX36" fmla="*/ 373535 w 431890"/>
                  <a:gd name="connsiteY36" fmla="*/ 311313 h 431890"/>
                  <a:gd name="connsiteX37" fmla="*/ 391589 w 431890"/>
                  <a:gd name="connsiteY37" fmla="*/ 272925 h 431890"/>
                  <a:gd name="connsiteX38" fmla="*/ 424096 w 431890"/>
                  <a:gd name="connsiteY38" fmla="*/ 268696 h 431890"/>
                  <a:gd name="connsiteX39" fmla="*/ 430580 w 431890"/>
                  <a:gd name="connsiteY39" fmla="*/ 201160 h 431890"/>
                  <a:gd name="connsiteX40" fmla="*/ 318223 w 431890"/>
                  <a:gd name="connsiteY40" fmla="*/ 293359 h 431890"/>
                  <a:gd name="connsiteX41" fmla="*/ 138536 w 431890"/>
                  <a:gd name="connsiteY41" fmla="*/ 315486 h 431890"/>
                  <a:gd name="connsiteX42" fmla="*/ 116409 w 431890"/>
                  <a:gd name="connsiteY42" fmla="*/ 135799 h 431890"/>
                  <a:gd name="connsiteX43" fmla="*/ 296096 w 431890"/>
                  <a:gd name="connsiteY43" fmla="*/ 113673 h 431890"/>
                  <a:gd name="connsiteX44" fmla="*/ 318223 w 431890"/>
                  <a:gd name="connsiteY44" fmla="*/ 293359 h 43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1890" h="431890">
                    <a:moveTo>
                      <a:pt x="430580" y="201160"/>
                    </a:moveTo>
                    <a:lnTo>
                      <a:pt x="399052" y="187531"/>
                    </a:lnTo>
                    <a:cubicBezTo>
                      <a:pt x="397349" y="176066"/>
                      <a:pt x="394562" y="164761"/>
                      <a:pt x="390720" y="153768"/>
                    </a:cubicBezTo>
                    <a:lnTo>
                      <a:pt x="413274" y="129231"/>
                    </a:lnTo>
                    <a:cubicBezTo>
                      <a:pt x="404043" y="107978"/>
                      <a:pt x="391242" y="88040"/>
                      <a:pt x="375026" y="70348"/>
                    </a:cubicBezTo>
                    <a:lnTo>
                      <a:pt x="342479" y="80065"/>
                    </a:lnTo>
                    <a:lnTo>
                      <a:pt x="317434" y="60515"/>
                    </a:lnTo>
                    <a:lnTo>
                      <a:pt x="318966" y="26586"/>
                    </a:lnTo>
                    <a:cubicBezTo>
                      <a:pt x="297869" y="15141"/>
                      <a:pt x="275420" y="7563"/>
                      <a:pt x="252565" y="3766"/>
                    </a:cubicBezTo>
                    <a:lnTo>
                      <a:pt x="234230" y="31598"/>
                    </a:lnTo>
                    <a:cubicBezTo>
                      <a:pt x="222639" y="30539"/>
                      <a:pt x="210993" y="30579"/>
                      <a:pt x="199458" y="31709"/>
                    </a:cubicBezTo>
                    <a:lnTo>
                      <a:pt x="178592" y="4429"/>
                    </a:lnTo>
                    <a:cubicBezTo>
                      <a:pt x="156364" y="8517"/>
                      <a:pt x="134745" y="16116"/>
                      <a:pt x="114637" y="27114"/>
                    </a:cubicBezTo>
                    <a:lnTo>
                      <a:pt x="118418" y="59676"/>
                    </a:lnTo>
                    <a:cubicBezTo>
                      <a:pt x="106647" y="67189"/>
                      <a:pt x="95603" y="76143"/>
                      <a:pt x="85559" y="86504"/>
                    </a:cubicBezTo>
                    <a:lnTo>
                      <a:pt x="52103" y="79036"/>
                    </a:lnTo>
                    <a:cubicBezTo>
                      <a:pt x="51013" y="80367"/>
                      <a:pt x="49934" y="81708"/>
                      <a:pt x="48869" y="83069"/>
                    </a:cubicBezTo>
                    <a:cubicBezTo>
                      <a:pt x="36414" y="99023"/>
                      <a:pt x="26581" y="116194"/>
                      <a:pt x="19310" y="134052"/>
                    </a:cubicBezTo>
                    <a:lnTo>
                      <a:pt x="42983" y="156420"/>
                    </a:lnTo>
                    <a:cubicBezTo>
                      <a:pt x="37509" y="172836"/>
                      <a:pt x="34441" y="189791"/>
                      <a:pt x="33733" y="206770"/>
                    </a:cubicBezTo>
                    <a:lnTo>
                      <a:pt x="3766" y="222313"/>
                    </a:lnTo>
                    <a:cubicBezTo>
                      <a:pt x="4510" y="242552"/>
                      <a:pt x="8110" y="262635"/>
                      <a:pt x="14493" y="281919"/>
                    </a:cubicBezTo>
                    <a:lnTo>
                      <a:pt x="47101" y="283842"/>
                    </a:lnTo>
                    <a:cubicBezTo>
                      <a:pt x="54182" y="301284"/>
                      <a:pt x="64010" y="317776"/>
                      <a:pt x="76485" y="332631"/>
                    </a:cubicBezTo>
                    <a:lnTo>
                      <a:pt x="63764" y="363215"/>
                    </a:lnTo>
                    <a:cubicBezTo>
                      <a:pt x="70559" y="370215"/>
                      <a:pt x="77901" y="376849"/>
                      <a:pt x="85811" y="383021"/>
                    </a:cubicBezTo>
                    <a:cubicBezTo>
                      <a:pt x="93720" y="389198"/>
                      <a:pt x="101936" y="394713"/>
                      <a:pt x="110378" y="399604"/>
                    </a:cubicBezTo>
                    <a:lnTo>
                      <a:pt x="136959" y="379843"/>
                    </a:lnTo>
                    <a:cubicBezTo>
                      <a:pt x="154396" y="388345"/>
                      <a:pt x="172781" y="393879"/>
                      <a:pt x="191418" y="396510"/>
                    </a:cubicBezTo>
                    <a:lnTo>
                      <a:pt x="201196" y="427677"/>
                    </a:lnTo>
                    <a:cubicBezTo>
                      <a:pt x="221454" y="429188"/>
                      <a:pt x="241808" y="427812"/>
                      <a:pt x="261625" y="423619"/>
                    </a:cubicBezTo>
                    <a:lnTo>
                      <a:pt x="269434" y="390775"/>
                    </a:lnTo>
                    <a:cubicBezTo>
                      <a:pt x="285736" y="385969"/>
                      <a:pt x="301439" y="378878"/>
                      <a:pt x="316038" y="369588"/>
                    </a:cubicBezTo>
                    <a:lnTo>
                      <a:pt x="343478" y="387124"/>
                    </a:lnTo>
                    <a:cubicBezTo>
                      <a:pt x="359041" y="375735"/>
                      <a:pt x="373309" y="362030"/>
                      <a:pt x="385768" y="346075"/>
                    </a:cubicBezTo>
                    <a:cubicBezTo>
                      <a:pt x="386833" y="344714"/>
                      <a:pt x="387873" y="343338"/>
                      <a:pt x="388897" y="341957"/>
                    </a:cubicBezTo>
                    <a:lnTo>
                      <a:pt x="373535" y="311313"/>
                    </a:lnTo>
                    <a:cubicBezTo>
                      <a:pt x="381148" y="299054"/>
                      <a:pt x="387155" y="286167"/>
                      <a:pt x="391589" y="272925"/>
                    </a:cubicBezTo>
                    <a:lnTo>
                      <a:pt x="424096" y="268696"/>
                    </a:lnTo>
                    <a:cubicBezTo>
                      <a:pt x="429882" y="246529"/>
                      <a:pt x="432006" y="223714"/>
                      <a:pt x="430580" y="201160"/>
                    </a:cubicBezTo>
                    <a:close/>
                    <a:moveTo>
                      <a:pt x="318223" y="293359"/>
                    </a:moveTo>
                    <a:cubicBezTo>
                      <a:pt x="274712" y="349088"/>
                      <a:pt x="194265" y="358996"/>
                      <a:pt x="138536" y="315486"/>
                    </a:cubicBezTo>
                    <a:cubicBezTo>
                      <a:pt x="82807" y="271975"/>
                      <a:pt x="72899" y="191528"/>
                      <a:pt x="116409" y="135799"/>
                    </a:cubicBezTo>
                    <a:cubicBezTo>
                      <a:pt x="159920" y="80070"/>
                      <a:pt x="240367" y="70162"/>
                      <a:pt x="296096" y="113673"/>
                    </a:cubicBezTo>
                    <a:cubicBezTo>
                      <a:pt x="351825" y="157178"/>
                      <a:pt x="361733" y="237630"/>
                      <a:pt x="318223" y="293359"/>
                    </a:cubicBezTo>
                    <a:close/>
                  </a:path>
                </a:pathLst>
              </a:custGeom>
              <a:solidFill>
                <a:schemeClr val="accent4"/>
              </a:solidFill>
              <a:ln w="9525" cap="flat">
                <a:noFill/>
                <a:prstDash val="solid"/>
                <a:miter/>
              </a:ln>
            </p:spPr>
            <p:txBody>
              <a:bodyPr rtlCol="0" anchor="ctr"/>
              <a:lstStyle/>
              <a:p>
                <a:pPr defTabSz="685800">
                  <a:defRPr/>
                </a:pPr>
                <a:endParaRPr lang="en-IN" sz="1350" kern="0">
                  <a:solidFill>
                    <a:srgbClr val="505050"/>
                  </a:solidFill>
                </a:endParaRPr>
              </a:p>
            </p:txBody>
          </p:sp>
        </p:grpSp>
      </p:grpSp>
      <p:sp>
        <p:nvSpPr>
          <p:cNvPr id="6" name="Text Placeholder 5"/>
          <p:cNvSpPr>
            <a:spLocks noGrp="1"/>
          </p:cNvSpPr>
          <p:nvPr>
            <p:ph type="body" sz="quarter" idx="11"/>
          </p:nvPr>
        </p:nvSpPr>
        <p:spPr/>
        <p:txBody>
          <a:bodyPr/>
          <a:lstStyle/>
          <a:p>
            <a:pPr lvl="1"/>
            <a:r>
              <a:rPr lang="en-GB" b="1" dirty="0"/>
              <a:t>None</a:t>
            </a:r>
            <a:r>
              <a:rPr lang="en-GB" dirty="0"/>
              <a:t>: Closing the parent case has no effect on child cases. Child cases must be closed individually</a:t>
            </a:r>
            <a:endParaRPr lang="en-US" dirty="0"/>
          </a:p>
        </p:txBody>
      </p:sp>
      <p:grpSp>
        <p:nvGrpSpPr>
          <p:cNvPr id="117" name="Group 116" descr="Icon of chart with a rising arrow">
            <a:extLst>
              <a:ext uri="{FF2B5EF4-FFF2-40B4-BE49-F238E27FC236}">
                <a16:creationId xmlns:a16="http://schemas.microsoft.com/office/drawing/2014/main" id="{54815F1C-E8CC-4ECE-B52D-E8AEA5C62308}"/>
              </a:ext>
            </a:extLst>
          </p:cNvPr>
          <p:cNvGrpSpPr/>
          <p:nvPr/>
        </p:nvGrpSpPr>
        <p:grpSpPr>
          <a:xfrm>
            <a:off x="313982" y="2158728"/>
            <a:ext cx="537855" cy="537932"/>
            <a:chOff x="418643" y="2314535"/>
            <a:chExt cx="717140" cy="717242"/>
          </a:xfrm>
        </p:grpSpPr>
        <p:grpSp>
          <p:nvGrpSpPr>
            <p:cNvPr id="118" name="Group 117">
              <a:extLst>
                <a:ext uri="{FF2B5EF4-FFF2-40B4-BE49-F238E27FC236}">
                  <a16:creationId xmlns:a16="http://schemas.microsoft.com/office/drawing/2014/main" id="{92D0A1CE-1167-4178-B306-E9D3788C0F24}"/>
                </a:ext>
                <a:ext uri="{C183D7F6-B498-43B3-948B-1728B52AA6E4}">
                  <adec:decorative xmlns:adec="http://schemas.microsoft.com/office/drawing/2017/decorative" val="1"/>
                </a:ext>
              </a:extLst>
            </p:cNvPr>
            <p:cNvGrpSpPr/>
            <p:nvPr/>
          </p:nvGrpSpPr>
          <p:grpSpPr>
            <a:xfrm>
              <a:off x="418643" y="2314535"/>
              <a:ext cx="717140" cy="717242"/>
              <a:chOff x="7962901" y="3032919"/>
              <a:chExt cx="981074" cy="981076"/>
            </a:xfrm>
          </p:grpSpPr>
          <p:sp>
            <p:nvSpPr>
              <p:cNvPr id="122" name="Freeform 5">
                <a:extLst>
                  <a:ext uri="{FF2B5EF4-FFF2-40B4-BE49-F238E27FC236}">
                    <a16:creationId xmlns:a16="http://schemas.microsoft.com/office/drawing/2014/main" id="{4FE52C6A-F4CB-4E0C-88DD-1F7BA56AEA45}"/>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123" name="Freeform 6">
                <a:extLst>
                  <a:ext uri="{FF2B5EF4-FFF2-40B4-BE49-F238E27FC236}">
                    <a16:creationId xmlns:a16="http://schemas.microsoft.com/office/drawing/2014/main" id="{BC6AC67E-E198-46A4-8E0A-E68A475C270A}"/>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68580" tIns="34290" rIns="68580" bIns="34290" numCol="1" anchor="t" anchorCtr="0" compatLnSpc="1">
                <a:prstTxWarp prst="textNoShape">
                  <a:avLst/>
                </a:prstTxWarp>
              </a:bodyPr>
              <a:lstStyle/>
              <a:p>
                <a:endParaRPr lang="en-US" sz="1298"/>
              </a:p>
            </p:txBody>
          </p:sp>
        </p:grpSp>
        <p:grpSp>
          <p:nvGrpSpPr>
            <p:cNvPr id="119" name="Group 118" descr="Icon of chart with a rising arrow">
              <a:extLst>
                <a:ext uri="{FF2B5EF4-FFF2-40B4-BE49-F238E27FC236}">
                  <a16:creationId xmlns:a16="http://schemas.microsoft.com/office/drawing/2014/main" id="{199908A9-3DCB-4053-961E-AC6F06DD3B83}"/>
                </a:ext>
              </a:extLst>
            </p:cNvPr>
            <p:cNvGrpSpPr>
              <a:grpSpLocks noChangeAspect="1"/>
            </p:cNvGrpSpPr>
            <p:nvPr/>
          </p:nvGrpSpPr>
          <p:grpSpPr>
            <a:xfrm>
              <a:off x="603248" y="2499191"/>
              <a:ext cx="347930" cy="347930"/>
              <a:chOff x="3842467" y="3185112"/>
              <a:chExt cx="328830" cy="328830"/>
            </a:xfrm>
          </p:grpSpPr>
          <p:sp>
            <p:nvSpPr>
              <p:cNvPr id="120" name="Freeform 10">
                <a:extLst>
                  <a:ext uri="{FF2B5EF4-FFF2-40B4-BE49-F238E27FC236}">
                    <a16:creationId xmlns:a16="http://schemas.microsoft.com/office/drawing/2014/main" id="{2D1A8079-B606-435B-B80F-CFDF235EB313}"/>
                  </a:ext>
                </a:extLst>
              </p:cNvPr>
              <p:cNvSpPr>
                <a:spLocks noEditPoints="1"/>
              </p:cNvSpPr>
              <p:nvPr/>
            </p:nvSpPr>
            <p:spPr bwMode="auto">
              <a:xfrm>
                <a:off x="3842467" y="3332200"/>
                <a:ext cx="328830" cy="181742"/>
              </a:xfrm>
              <a:custGeom>
                <a:avLst/>
                <a:gdLst>
                  <a:gd name="T0" fmla="*/ 85 w 854"/>
                  <a:gd name="T1" fmla="*/ 472 h 472"/>
                  <a:gd name="T2" fmla="*/ 0 w 854"/>
                  <a:gd name="T3" fmla="*/ 472 h 472"/>
                  <a:gd name="T4" fmla="*/ 0 w 854"/>
                  <a:gd name="T5" fmla="*/ 368 h 472"/>
                  <a:gd name="T6" fmla="*/ 85 w 854"/>
                  <a:gd name="T7" fmla="*/ 368 h 472"/>
                  <a:gd name="T8" fmla="*/ 85 w 854"/>
                  <a:gd name="T9" fmla="*/ 472 h 472"/>
                  <a:gd name="T10" fmla="*/ 214 w 854"/>
                  <a:gd name="T11" fmla="*/ 263 h 472"/>
                  <a:gd name="T12" fmla="*/ 128 w 854"/>
                  <a:gd name="T13" fmla="*/ 263 h 472"/>
                  <a:gd name="T14" fmla="*/ 128 w 854"/>
                  <a:gd name="T15" fmla="*/ 472 h 472"/>
                  <a:gd name="T16" fmla="*/ 214 w 854"/>
                  <a:gd name="T17" fmla="*/ 472 h 472"/>
                  <a:gd name="T18" fmla="*/ 214 w 854"/>
                  <a:gd name="T19" fmla="*/ 263 h 472"/>
                  <a:gd name="T20" fmla="*/ 342 w 854"/>
                  <a:gd name="T21" fmla="*/ 157 h 472"/>
                  <a:gd name="T22" fmla="*/ 256 w 854"/>
                  <a:gd name="T23" fmla="*/ 157 h 472"/>
                  <a:gd name="T24" fmla="*/ 256 w 854"/>
                  <a:gd name="T25" fmla="*/ 472 h 472"/>
                  <a:gd name="T26" fmla="*/ 342 w 854"/>
                  <a:gd name="T27" fmla="*/ 472 h 472"/>
                  <a:gd name="T28" fmla="*/ 342 w 854"/>
                  <a:gd name="T29" fmla="*/ 157 h 472"/>
                  <a:gd name="T30" fmla="*/ 470 w 854"/>
                  <a:gd name="T31" fmla="*/ 52 h 472"/>
                  <a:gd name="T32" fmla="*/ 384 w 854"/>
                  <a:gd name="T33" fmla="*/ 52 h 472"/>
                  <a:gd name="T34" fmla="*/ 384 w 854"/>
                  <a:gd name="T35" fmla="*/ 472 h 472"/>
                  <a:gd name="T36" fmla="*/ 470 w 854"/>
                  <a:gd name="T37" fmla="*/ 472 h 472"/>
                  <a:gd name="T38" fmla="*/ 470 w 854"/>
                  <a:gd name="T39" fmla="*/ 52 h 472"/>
                  <a:gd name="T40" fmla="*/ 598 w 854"/>
                  <a:gd name="T41" fmla="*/ 157 h 472"/>
                  <a:gd name="T42" fmla="*/ 512 w 854"/>
                  <a:gd name="T43" fmla="*/ 157 h 472"/>
                  <a:gd name="T44" fmla="*/ 512 w 854"/>
                  <a:gd name="T45" fmla="*/ 472 h 472"/>
                  <a:gd name="T46" fmla="*/ 598 w 854"/>
                  <a:gd name="T47" fmla="*/ 472 h 472"/>
                  <a:gd name="T48" fmla="*/ 598 w 854"/>
                  <a:gd name="T49" fmla="*/ 157 h 472"/>
                  <a:gd name="T50" fmla="*/ 726 w 854"/>
                  <a:gd name="T51" fmla="*/ 52 h 472"/>
                  <a:gd name="T52" fmla="*/ 641 w 854"/>
                  <a:gd name="T53" fmla="*/ 52 h 472"/>
                  <a:gd name="T54" fmla="*/ 641 w 854"/>
                  <a:gd name="T55" fmla="*/ 472 h 472"/>
                  <a:gd name="T56" fmla="*/ 726 w 854"/>
                  <a:gd name="T57" fmla="*/ 472 h 472"/>
                  <a:gd name="T58" fmla="*/ 726 w 854"/>
                  <a:gd name="T59" fmla="*/ 52 h 472"/>
                  <a:gd name="T60" fmla="*/ 854 w 854"/>
                  <a:gd name="T61" fmla="*/ 0 h 472"/>
                  <a:gd name="T62" fmla="*/ 769 w 854"/>
                  <a:gd name="T63" fmla="*/ 0 h 472"/>
                  <a:gd name="T64" fmla="*/ 769 w 854"/>
                  <a:gd name="T65" fmla="*/ 472 h 472"/>
                  <a:gd name="T66" fmla="*/ 854 w 854"/>
                  <a:gd name="T67" fmla="*/ 472 h 472"/>
                  <a:gd name="T68" fmla="*/ 854 w 854"/>
                  <a:gd name="T69"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4" h="472">
                    <a:moveTo>
                      <a:pt x="85" y="472"/>
                    </a:moveTo>
                    <a:lnTo>
                      <a:pt x="0" y="472"/>
                    </a:lnTo>
                    <a:lnTo>
                      <a:pt x="0" y="368"/>
                    </a:lnTo>
                    <a:lnTo>
                      <a:pt x="85" y="368"/>
                    </a:lnTo>
                    <a:lnTo>
                      <a:pt x="85" y="472"/>
                    </a:lnTo>
                    <a:close/>
                    <a:moveTo>
                      <a:pt x="214" y="263"/>
                    </a:moveTo>
                    <a:lnTo>
                      <a:pt x="128" y="263"/>
                    </a:lnTo>
                    <a:lnTo>
                      <a:pt x="128" y="472"/>
                    </a:lnTo>
                    <a:lnTo>
                      <a:pt x="214" y="472"/>
                    </a:lnTo>
                    <a:lnTo>
                      <a:pt x="214" y="263"/>
                    </a:lnTo>
                    <a:close/>
                    <a:moveTo>
                      <a:pt x="342" y="157"/>
                    </a:moveTo>
                    <a:lnTo>
                      <a:pt x="256" y="157"/>
                    </a:lnTo>
                    <a:lnTo>
                      <a:pt x="256" y="472"/>
                    </a:lnTo>
                    <a:lnTo>
                      <a:pt x="342" y="472"/>
                    </a:lnTo>
                    <a:lnTo>
                      <a:pt x="342" y="157"/>
                    </a:lnTo>
                    <a:close/>
                    <a:moveTo>
                      <a:pt x="470" y="52"/>
                    </a:moveTo>
                    <a:lnTo>
                      <a:pt x="384" y="52"/>
                    </a:lnTo>
                    <a:lnTo>
                      <a:pt x="384" y="472"/>
                    </a:lnTo>
                    <a:lnTo>
                      <a:pt x="470" y="472"/>
                    </a:lnTo>
                    <a:lnTo>
                      <a:pt x="470" y="52"/>
                    </a:lnTo>
                    <a:close/>
                    <a:moveTo>
                      <a:pt x="598" y="157"/>
                    </a:moveTo>
                    <a:lnTo>
                      <a:pt x="512" y="157"/>
                    </a:lnTo>
                    <a:lnTo>
                      <a:pt x="512" y="472"/>
                    </a:lnTo>
                    <a:lnTo>
                      <a:pt x="598" y="472"/>
                    </a:lnTo>
                    <a:lnTo>
                      <a:pt x="598" y="157"/>
                    </a:lnTo>
                    <a:close/>
                    <a:moveTo>
                      <a:pt x="726" y="52"/>
                    </a:moveTo>
                    <a:lnTo>
                      <a:pt x="641" y="52"/>
                    </a:lnTo>
                    <a:lnTo>
                      <a:pt x="641" y="472"/>
                    </a:lnTo>
                    <a:lnTo>
                      <a:pt x="726" y="472"/>
                    </a:lnTo>
                    <a:lnTo>
                      <a:pt x="726" y="52"/>
                    </a:lnTo>
                    <a:close/>
                    <a:moveTo>
                      <a:pt x="854" y="0"/>
                    </a:moveTo>
                    <a:lnTo>
                      <a:pt x="769" y="0"/>
                    </a:lnTo>
                    <a:lnTo>
                      <a:pt x="769" y="472"/>
                    </a:lnTo>
                    <a:lnTo>
                      <a:pt x="854" y="472"/>
                    </a:lnTo>
                    <a:lnTo>
                      <a:pt x="854" y="0"/>
                    </a:lnTo>
                    <a:close/>
                  </a:path>
                </a:pathLst>
              </a:custGeom>
              <a:solidFill>
                <a:schemeClr val="bg1">
                  <a:lumMod val="75000"/>
                </a:schemeClr>
              </a:solidFill>
              <a:ln>
                <a:noFill/>
              </a:ln>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505050"/>
                  </a:solidFill>
                </a:endParaRPr>
              </a:p>
            </p:txBody>
          </p:sp>
          <p:sp>
            <p:nvSpPr>
              <p:cNvPr id="121" name="Freeform 11">
                <a:extLst>
                  <a:ext uri="{FF2B5EF4-FFF2-40B4-BE49-F238E27FC236}">
                    <a16:creationId xmlns:a16="http://schemas.microsoft.com/office/drawing/2014/main" id="{2A271C65-C86D-40A2-A294-CA113D899953}"/>
                  </a:ext>
                </a:extLst>
              </p:cNvPr>
              <p:cNvSpPr>
                <a:spLocks/>
              </p:cNvSpPr>
              <p:nvPr/>
            </p:nvSpPr>
            <p:spPr bwMode="auto">
              <a:xfrm>
                <a:off x="3847088" y="3185112"/>
                <a:ext cx="316894" cy="194449"/>
              </a:xfrm>
              <a:custGeom>
                <a:avLst/>
                <a:gdLst>
                  <a:gd name="T0" fmla="*/ 645 w 823"/>
                  <a:gd name="T1" fmla="*/ 0 h 505"/>
                  <a:gd name="T2" fmla="*/ 645 w 823"/>
                  <a:gd name="T3" fmla="*/ 38 h 505"/>
                  <a:gd name="T4" fmla="*/ 757 w 823"/>
                  <a:gd name="T5" fmla="*/ 38 h 505"/>
                  <a:gd name="T6" fmla="*/ 541 w 823"/>
                  <a:gd name="T7" fmla="*/ 251 h 505"/>
                  <a:gd name="T8" fmla="*/ 384 w 823"/>
                  <a:gd name="T9" fmla="*/ 95 h 505"/>
                  <a:gd name="T10" fmla="*/ 0 w 823"/>
                  <a:gd name="T11" fmla="*/ 477 h 505"/>
                  <a:gd name="T12" fmla="*/ 26 w 823"/>
                  <a:gd name="T13" fmla="*/ 505 h 505"/>
                  <a:gd name="T14" fmla="*/ 384 w 823"/>
                  <a:gd name="T15" fmla="*/ 149 h 505"/>
                  <a:gd name="T16" fmla="*/ 541 w 823"/>
                  <a:gd name="T17" fmla="*/ 304 h 505"/>
                  <a:gd name="T18" fmla="*/ 785 w 823"/>
                  <a:gd name="T19" fmla="*/ 64 h 505"/>
                  <a:gd name="T20" fmla="*/ 785 w 823"/>
                  <a:gd name="T21" fmla="*/ 176 h 505"/>
                  <a:gd name="T22" fmla="*/ 823 w 823"/>
                  <a:gd name="T23" fmla="*/ 176 h 505"/>
                  <a:gd name="T24" fmla="*/ 823 w 823"/>
                  <a:gd name="T25" fmla="*/ 0 h 505"/>
                  <a:gd name="T26" fmla="*/ 645 w 823"/>
                  <a:gd name="T27"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3" h="505">
                    <a:moveTo>
                      <a:pt x="645" y="0"/>
                    </a:moveTo>
                    <a:lnTo>
                      <a:pt x="645" y="38"/>
                    </a:lnTo>
                    <a:lnTo>
                      <a:pt x="757" y="38"/>
                    </a:lnTo>
                    <a:lnTo>
                      <a:pt x="541" y="251"/>
                    </a:lnTo>
                    <a:lnTo>
                      <a:pt x="384" y="95"/>
                    </a:lnTo>
                    <a:lnTo>
                      <a:pt x="0" y="477"/>
                    </a:lnTo>
                    <a:lnTo>
                      <a:pt x="26" y="505"/>
                    </a:lnTo>
                    <a:lnTo>
                      <a:pt x="384" y="149"/>
                    </a:lnTo>
                    <a:lnTo>
                      <a:pt x="541" y="304"/>
                    </a:lnTo>
                    <a:lnTo>
                      <a:pt x="785" y="64"/>
                    </a:lnTo>
                    <a:lnTo>
                      <a:pt x="785" y="176"/>
                    </a:lnTo>
                    <a:lnTo>
                      <a:pt x="823" y="176"/>
                    </a:lnTo>
                    <a:lnTo>
                      <a:pt x="823" y="0"/>
                    </a:lnTo>
                    <a:lnTo>
                      <a:pt x="645"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505050"/>
                  </a:solidFill>
                </a:endParaRPr>
              </a:p>
            </p:txBody>
          </p:sp>
        </p:grpSp>
      </p:grpSp>
      <p:sp>
        <p:nvSpPr>
          <p:cNvPr id="2" name="Text Placeholder 1"/>
          <p:cNvSpPr>
            <a:spLocks noGrp="1"/>
          </p:cNvSpPr>
          <p:nvPr>
            <p:ph type="body" sz="quarter" idx="15"/>
          </p:nvPr>
        </p:nvSpPr>
        <p:spPr/>
        <p:txBody>
          <a:bodyPr/>
          <a:lstStyle/>
          <a:p>
            <a:pPr lvl="1"/>
            <a:r>
              <a:rPr lang="en-GB" b="1" dirty="0"/>
              <a:t>Close all child cases when parent is closed</a:t>
            </a:r>
            <a:r>
              <a:rPr lang="en-GB" dirty="0"/>
              <a:t>: Any open child cases are automatically closed when the parent case is closed. </a:t>
            </a:r>
          </a:p>
        </p:txBody>
      </p:sp>
      <p:grpSp>
        <p:nvGrpSpPr>
          <p:cNvPr id="124" name="Group 123" descr="Icon of calendar">
            <a:extLst>
              <a:ext uri="{FF2B5EF4-FFF2-40B4-BE49-F238E27FC236}">
                <a16:creationId xmlns:a16="http://schemas.microsoft.com/office/drawing/2014/main" id="{D69269A4-FA5D-4F92-8682-A479621B7C74}"/>
              </a:ext>
            </a:extLst>
          </p:cNvPr>
          <p:cNvGrpSpPr/>
          <p:nvPr/>
        </p:nvGrpSpPr>
        <p:grpSpPr>
          <a:xfrm>
            <a:off x="313982" y="2868542"/>
            <a:ext cx="537855" cy="537932"/>
            <a:chOff x="418643" y="3160968"/>
            <a:chExt cx="717140" cy="717242"/>
          </a:xfrm>
        </p:grpSpPr>
        <p:grpSp>
          <p:nvGrpSpPr>
            <p:cNvPr id="125" name="Group 124">
              <a:extLst>
                <a:ext uri="{FF2B5EF4-FFF2-40B4-BE49-F238E27FC236}">
                  <a16:creationId xmlns:a16="http://schemas.microsoft.com/office/drawing/2014/main" id="{C562B154-B758-4FF6-B458-FF3094226CE4}"/>
                </a:ext>
                <a:ext uri="{C183D7F6-B498-43B3-948B-1728B52AA6E4}">
                  <adec:decorative xmlns:adec="http://schemas.microsoft.com/office/drawing/2017/decorative" val="1"/>
                </a:ext>
              </a:extLst>
            </p:cNvPr>
            <p:cNvGrpSpPr/>
            <p:nvPr/>
          </p:nvGrpSpPr>
          <p:grpSpPr>
            <a:xfrm>
              <a:off x="418643" y="3160968"/>
              <a:ext cx="717140" cy="717242"/>
              <a:chOff x="7962901" y="3032919"/>
              <a:chExt cx="981074" cy="981076"/>
            </a:xfrm>
          </p:grpSpPr>
          <p:sp>
            <p:nvSpPr>
              <p:cNvPr id="140" name="Freeform 5">
                <a:extLst>
                  <a:ext uri="{FF2B5EF4-FFF2-40B4-BE49-F238E27FC236}">
                    <a16:creationId xmlns:a16="http://schemas.microsoft.com/office/drawing/2014/main" id="{C0A187EE-C5E3-4D17-87C9-9C4E2CEC73C2}"/>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98"/>
              </a:p>
            </p:txBody>
          </p:sp>
          <p:sp>
            <p:nvSpPr>
              <p:cNvPr id="141" name="Freeform 6">
                <a:extLst>
                  <a:ext uri="{FF2B5EF4-FFF2-40B4-BE49-F238E27FC236}">
                    <a16:creationId xmlns:a16="http://schemas.microsoft.com/office/drawing/2014/main" id="{AC98FCA4-EF52-4766-9CDA-3CBE2002E422}"/>
                  </a:ext>
                </a:extLst>
              </p:cNvPr>
              <p:cNvSpPr>
                <a:spLocks noEditPoints="1"/>
              </p:cNvSpPr>
              <p:nvPr/>
            </p:nvSpPr>
            <p:spPr bwMode="auto">
              <a:xfrm>
                <a:off x="8031163" y="3102770"/>
                <a:ext cx="846137" cy="844550"/>
              </a:xfrm>
              <a:prstGeom prst="ellipse">
                <a:avLst/>
              </a:prstGeom>
              <a:noFill/>
              <a:ln w="28575">
                <a:solidFill>
                  <a:schemeClr val="accent4"/>
                </a:solidFill>
                <a:prstDash val="sysDot"/>
                <a:round/>
                <a:headEnd/>
                <a:tailEnd/>
              </a:ln>
            </p:spPr>
            <p:txBody>
              <a:bodyPr vert="horz" wrap="square" lIns="68580" tIns="34290" rIns="68580" bIns="34290" numCol="1" anchor="t" anchorCtr="0" compatLnSpc="1">
                <a:prstTxWarp prst="textNoShape">
                  <a:avLst/>
                </a:prstTxWarp>
              </a:bodyPr>
              <a:lstStyle/>
              <a:p>
                <a:endParaRPr lang="en-US" sz="1298"/>
              </a:p>
            </p:txBody>
          </p:sp>
        </p:grpSp>
        <p:grpSp>
          <p:nvGrpSpPr>
            <p:cNvPr id="126" name="Group 125" descr="Icon of calendar">
              <a:extLst>
                <a:ext uri="{FF2B5EF4-FFF2-40B4-BE49-F238E27FC236}">
                  <a16:creationId xmlns:a16="http://schemas.microsoft.com/office/drawing/2014/main" id="{07CFF3A8-0C8F-49E9-B1B2-941772C03B1C}"/>
                </a:ext>
              </a:extLst>
            </p:cNvPr>
            <p:cNvGrpSpPr>
              <a:grpSpLocks noChangeAspect="1"/>
            </p:cNvGrpSpPr>
            <p:nvPr/>
          </p:nvGrpSpPr>
          <p:grpSpPr>
            <a:xfrm>
              <a:off x="599415" y="3370273"/>
              <a:ext cx="355596" cy="298632"/>
              <a:chOff x="2729230" y="4322068"/>
              <a:chExt cx="482169" cy="404930"/>
            </a:xfrm>
          </p:grpSpPr>
          <p:sp>
            <p:nvSpPr>
              <p:cNvPr id="127" name="Freeform: Shape 126">
                <a:extLst>
                  <a:ext uri="{FF2B5EF4-FFF2-40B4-BE49-F238E27FC236}">
                    <a16:creationId xmlns:a16="http://schemas.microsoft.com/office/drawing/2014/main" id="{5A6377CF-C206-4A01-B960-5033D49A1841}"/>
                  </a:ext>
                </a:extLst>
              </p:cNvPr>
              <p:cNvSpPr/>
              <p:nvPr/>
            </p:nvSpPr>
            <p:spPr>
              <a:xfrm>
                <a:off x="2822855" y="4322068"/>
                <a:ext cx="44473" cy="84943"/>
              </a:xfrm>
              <a:custGeom>
                <a:avLst/>
                <a:gdLst>
                  <a:gd name="connsiteX0" fmla="*/ 0 w 56934"/>
                  <a:gd name="connsiteY0" fmla="*/ 0 h 108745"/>
                  <a:gd name="connsiteX1" fmla="*/ 56934 w 56934"/>
                  <a:gd name="connsiteY1" fmla="*/ 0 h 108745"/>
                  <a:gd name="connsiteX2" fmla="*/ 56934 w 56934"/>
                  <a:gd name="connsiteY2" fmla="*/ 108745 h 108745"/>
                  <a:gd name="connsiteX3" fmla="*/ 0 w 56934"/>
                  <a:gd name="connsiteY3" fmla="*/ 108745 h 108745"/>
                  <a:gd name="connsiteX4" fmla="*/ 0 w 56934"/>
                  <a:gd name="connsiteY4" fmla="*/ 0 h 1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4" h="108745">
                    <a:moveTo>
                      <a:pt x="0" y="0"/>
                    </a:moveTo>
                    <a:lnTo>
                      <a:pt x="56934" y="0"/>
                    </a:lnTo>
                    <a:lnTo>
                      <a:pt x="56934" y="108745"/>
                    </a:lnTo>
                    <a:lnTo>
                      <a:pt x="0" y="108745"/>
                    </a:lnTo>
                    <a:lnTo>
                      <a:pt x="0" y="0"/>
                    </a:lnTo>
                    <a:close/>
                  </a:path>
                </a:pathLst>
              </a:custGeom>
              <a:solidFill>
                <a:srgbClr val="3C3C41"/>
              </a:solidFill>
              <a:ln w="8828" cap="flat">
                <a:noFill/>
                <a:prstDash val="solid"/>
                <a:miter/>
              </a:ln>
            </p:spPr>
            <p:txBody>
              <a:bodyPr wrap="square" rtlCol="0" anchor="ctr">
                <a:noAutofit/>
              </a:bodyPr>
              <a:lstStyle/>
              <a:p>
                <a:pPr defTabSz="685800">
                  <a:defRPr/>
                </a:pPr>
                <a:endParaRPr lang="en-US" sz="1350" kern="0">
                  <a:solidFill>
                    <a:srgbClr val="505050"/>
                  </a:solidFill>
                </a:endParaRPr>
              </a:p>
            </p:txBody>
          </p:sp>
          <p:sp>
            <p:nvSpPr>
              <p:cNvPr id="128" name="Freeform: Shape 127">
                <a:extLst>
                  <a:ext uri="{FF2B5EF4-FFF2-40B4-BE49-F238E27FC236}">
                    <a16:creationId xmlns:a16="http://schemas.microsoft.com/office/drawing/2014/main" id="{2A578EB1-1681-41AB-B54E-B11BDE7BA85B}"/>
                  </a:ext>
                </a:extLst>
              </p:cNvPr>
              <p:cNvSpPr/>
              <p:nvPr/>
            </p:nvSpPr>
            <p:spPr>
              <a:xfrm>
                <a:off x="3060429" y="4322068"/>
                <a:ext cx="44473" cy="84943"/>
              </a:xfrm>
              <a:custGeom>
                <a:avLst/>
                <a:gdLst>
                  <a:gd name="connsiteX0" fmla="*/ 0 w 56934"/>
                  <a:gd name="connsiteY0" fmla="*/ 0 h 108745"/>
                  <a:gd name="connsiteX1" fmla="*/ 56934 w 56934"/>
                  <a:gd name="connsiteY1" fmla="*/ 0 h 108745"/>
                  <a:gd name="connsiteX2" fmla="*/ 56934 w 56934"/>
                  <a:gd name="connsiteY2" fmla="*/ 108745 h 108745"/>
                  <a:gd name="connsiteX3" fmla="*/ 0 w 56934"/>
                  <a:gd name="connsiteY3" fmla="*/ 108745 h 108745"/>
                  <a:gd name="connsiteX4" fmla="*/ 0 w 56934"/>
                  <a:gd name="connsiteY4" fmla="*/ 0 h 1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34" h="108745">
                    <a:moveTo>
                      <a:pt x="0" y="0"/>
                    </a:moveTo>
                    <a:lnTo>
                      <a:pt x="56934" y="0"/>
                    </a:lnTo>
                    <a:lnTo>
                      <a:pt x="56934" y="108745"/>
                    </a:lnTo>
                    <a:lnTo>
                      <a:pt x="0" y="108745"/>
                    </a:lnTo>
                    <a:lnTo>
                      <a:pt x="0" y="0"/>
                    </a:lnTo>
                    <a:close/>
                  </a:path>
                </a:pathLst>
              </a:custGeom>
              <a:solidFill>
                <a:srgbClr val="3C3C41"/>
              </a:solidFill>
              <a:ln w="8828" cap="flat">
                <a:noFill/>
                <a:prstDash val="solid"/>
                <a:miter/>
              </a:ln>
            </p:spPr>
            <p:txBody>
              <a:bodyPr wrap="square" rtlCol="0" anchor="ctr">
                <a:noAutofit/>
              </a:bodyPr>
              <a:lstStyle/>
              <a:p>
                <a:pPr defTabSz="685800">
                  <a:defRPr/>
                </a:pPr>
                <a:endParaRPr lang="en-US" sz="1350" kern="0">
                  <a:solidFill>
                    <a:srgbClr val="505050"/>
                  </a:solidFill>
                </a:endParaRPr>
              </a:p>
            </p:txBody>
          </p:sp>
          <p:grpSp>
            <p:nvGrpSpPr>
              <p:cNvPr id="129" name="Group 128">
                <a:extLst>
                  <a:ext uri="{FF2B5EF4-FFF2-40B4-BE49-F238E27FC236}">
                    <a16:creationId xmlns:a16="http://schemas.microsoft.com/office/drawing/2014/main" id="{456E7EFC-C0BC-4554-BFF4-139382A6CACA}"/>
                  </a:ext>
                </a:extLst>
              </p:cNvPr>
              <p:cNvGrpSpPr/>
              <p:nvPr/>
            </p:nvGrpSpPr>
            <p:grpSpPr>
              <a:xfrm>
                <a:off x="2729230" y="4370939"/>
                <a:ext cx="482169" cy="356059"/>
                <a:chOff x="2729230" y="4370939"/>
                <a:chExt cx="482169" cy="356059"/>
              </a:xfrm>
              <a:solidFill>
                <a:srgbClr val="3C3C41"/>
              </a:solidFill>
            </p:grpSpPr>
            <p:sp>
              <p:nvSpPr>
                <p:cNvPr id="138" name="Freeform: Shape 137">
                  <a:extLst>
                    <a:ext uri="{FF2B5EF4-FFF2-40B4-BE49-F238E27FC236}">
                      <a16:creationId xmlns:a16="http://schemas.microsoft.com/office/drawing/2014/main" id="{937EFE4A-0813-4260-94D4-F154D6CB154D}"/>
                    </a:ext>
                  </a:extLst>
                </p:cNvPr>
                <p:cNvSpPr/>
                <p:nvPr/>
              </p:nvSpPr>
              <p:spPr>
                <a:xfrm>
                  <a:off x="2729230" y="4370939"/>
                  <a:ext cx="482169" cy="69815"/>
                </a:xfrm>
                <a:custGeom>
                  <a:avLst/>
                  <a:gdLst>
                    <a:gd name="connsiteX0" fmla="*/ 0 w 617275"/>
                    <a:gd name="connsiteY0" fmla="*/ 0 h 89378"/>
                    <a:gd name="connsiteX1" fmla="*/ 109372 w 617275"/>
                    <a:gd name="connsiteY1" fmla="*/ 0 h 89378"/>
                    <a:gd name="connsiteX2" fmla="*/ 109372 w 617275"/>
                    <a:gd name="connsiteY2" fmla="*/ 56607 h 89378"/>
                    <a:gd name="connsiteX3" fmla="*/ 187280 w 617275"/>
                    <a:gd name="connsiteY3" fmla="*/ 56607 h 89378"/>
                    <a:gd name="connsiteX4" fmla="*/ 187280 w 617275"/>
                    <a:gd name="connsiteY4" fmla="*/ 0 h 89378"/>
                    <a:gd name="connsiteX5" fmla="*/ 413513 w 617275"/>
                    <a:gd name="connsiteY5" fmla="*/ 0 h 89378"/>
                    <a:gd name="connsiteX6" fmla="*/ 413513 w 617275"/>
                    <a:gd name="connsiteY6" fmla="*/ 56607 h 89378"/>
                    <a:gd name="connsiteX7" fmla="*/ 491422 w 617275"/>
                    <a:gd name="connsiteY7" fmla="*/ 56607 h 89378"/>
                    <a:gd name="connsiteX8" fmla="*/ 491422 w 617275"/>
                    <a:gd name="connsiteY8" fmla="*/ 0 h 89378"/>
                    <a:gd name="connsiteX9" fmla="*/ 617275 w 617275"/>
                    <a:gd name="connsiteY9" fmla="*/ 0 h 89378"/>
                    <a:gd name="connsiteX10" fmla="*/ 617275 w 617275"/>
                    <a:gd name="connsiteY10" fmla="*/ 89378 h 89378"/>
                    <a:gd name="connsiteX11" fmla="*/ 0 w 617275"/>
                    <a:gd name="connsiteY11" fmla="*/ 89378 h 89378"/>
                    <a:gd name="connsiteX12" fmla="*/ 0 w 617275"/>
                    <a:gd name="connsiteY12" fmla="*/ 0 h 8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7275" h="89378">
                      <a:moveTo>
                        <a:pt x="0" y="0"/>
                      </a:moveTo>
                      <a:lnTo>
                        <a:pt x="109372" y="0"/>
                      </a:lnTo>
                      <a:lnTo>
                        <a:pt x="109372" y="56607"/>
                      </a:lnTo>
                      <a:lnTo>
                        <a:pt x="187280" y="56607"/>
                      </a:lnTo>
                      <a:lnTo>
                        <a:pt x="187280" y="0"/>
                      </a:lnTo>
                      <a:lnTo>
                        <a:pt x="413513" y="0"/>
                      </a:lnTo>
                      <a:lnTo>
                        <a:pt x="413513" y="56607"/>
                      </a:lnTo>
                      <a:lnTo>
                        <a:pt x="491422" y="56607"/>
                      </a:lnTo>
                      <a:lnTo>
                        <a:pt x="491422" y="0"/>
                      </a:lnTo>
                      <a:lnTo>
                        <a:pt x="617275" y="0"/>
                      </a:lnTo>
                      <a:lnTo>
                        <a:pt x="617275" y="89378"/>
                      </a:lnTo>
                      <a:lnTo>
                        <a:pt x="0" y="89378"/>
                      </a:lnTo>
                      <a:lnTo>
                        <a:pt x="0" y="0"/>
                      </a:lnTo>
                      <a:close/>
                    </a:path>
                  </a:pathLst>
                </a:custGeom>
                <a:solidFill>
                  <a:schemeClr val="bg1">
                    <a:lumMod val="75000"/>
                  </a:schemeClr>
                </a:solidFill>
                <a:ln w="8828" cap="flat">
                  <a:noFill/>
                  <a:prstDash val="solid"/>
                  <a:miter/>
                </a:ln>
              </p:spPr>
              <p:txBody>
                <a:bodyPr wrap="square" rtlCol="0" anchor="ctr">
                  <a:noAutofit/>
                </a:bodyPr>
                <a:lstStyle/>
                <a:p>
                  <a:pPr defTabSz="685800">
                    <a:defRPr/>
                  </a:pPr>
                  <a:endParaRPr lang="en-US" sz="1350" kern="0">
                    <a:solidFill>
                      <a:srgbClr val="505050"/>
                    </a:solidFill>
                  </a:endParaRPr>
                </a:p>
              </p:txBody>
            </p:sp>
            <p:sp>
              <p:nvSpPr>
                <p:cNvPr id="139" name="Freeform: Shape 138">
                  <a:extLst>
                    <a:ext uri="{FF2B5EF4-FFF2-40B4-BE49-F238E27FC236}">
                      <a16:creationId xmlns:a16="http://schemas.microsoft.com/office/drawing/2014/main" id="{0174BDA9-BD1E-48A1-B1E5-522B10D600B5}"/>
                    </a:ext>
                  </a:extLst>
                </p:cNvPr>
                <p:cNvSpPr/>
                <p:nvPr/>
              </p:nvSpPr>
              <p:spPr>
                <a:xfrm>
                  <a:off x="2729230" y="4450062"/>
                  <a:ext cx="482169" cy="276936"/>
                </a:xfrm>
                <a:custGeom>
                  <a:avLst/>
                  <a:gdLst>
                    <a:gd name="connsiteX0" fmla="*/ 0 w 617275"/>
                    <a:gd name="connsiteY0" fmla="*/ 0 h 354534"/>
                    <a:gd name="connsiteX1" fmla="*/ 617275 w 617275"/>
                    <a:gd name="connsiteY1" fmla="*/ 0 h 354534"/>
                    <a:gd name="connsiteX2" fmla="*/ 617275 w 617275"/>
                    <a:gd name="connsiteY2" fmla="*/ 354534 h 354534"/>
                    <a:gd name="connsiteX3" fmla="*/ 0 w 617275"/>
                    <a:gd name="connsiteY3" fmla="*/ 354534 h 354534"/>
                    <a:gd name="connsiteX4" fmla="*/ 0 w 617275"/>
                    <a:gd name="connsiteY4" fmla="*/ 0 h 354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75" h="354534">
                      <a:moveTo>
                        <a:pt x="0" y="0"/>
                      </a:moveTo>
                      <a:lnTo>
                        <a:pt x="617275" y="0"/>
                      </a:lnTo>
                      <a:lnTo>
                        <a:pt x="617275" y="354534"/>
                      </a:lnTo>
                      <a:lnTo>
                        <a:pt x="0" y="354534"/>
                      </a:lnTo>
                      <a:lnTo>
                        <a:pt x="0" y="0"/>
                      </a:lnTo>
                      <a:close/>
                    </a:path>
                  </a:pathLst>
                </a:custGeom>
                <a:solidFill>
                  <a:schemeClr val="bg1">
                    <a:lumMod val="75000"/>
                  </a:schemeClr>
                </a:solidFill>
                <a:ln w="8828" cap="flat">
                  <a:noFill/>
                  <a:prstDash val="solid"/>
                  <a:miter/>
                </a:ln>
              </p:spPr>
              <p:txBody>
                <a:bodyPr wrap="square" rtlCol="0" anchor="ctr">
                  <a:noAutofit/>
                </a:bodyPr>
                <a:lstStyle/>
                <a:p>
                  <a:pPr defTabSz="685800">
                    <a:defRPr/>
                  </a:pPr>
                  <a:endParaRPr lang="en-US" sz="1350" kern="0">
                    <a:solidFill>
                      <a:srgbClr val="505050"/>
                    </a:solidFill>
                  </a:endParaRPr>
                </a:p>
              </p:txBody>
            </p:sp>
          </p:grpSp>
          <p:sp>
            <p:nvSpPr>
              <p:cNvPr id="130" name="Freeform: Shape 129">
                <a:extLst>
                  <a:ext uri="{FF2B5EF4-FFF2-40B4-BE49-F238E27FC236}">
                    <a16:creationId xmlns:a16="http://schemas.microsoft.com/office/drawing/2014/main" id="{1A4A1965-38B9-4616-873A-EF172B242E4D}"/>
                  </a:ext>
                </a:extLst>
              </p:cNvPr>
              <p:cNvSpPr/>
              <p:nvPr/>
            </p:nvSpPr>
            <p:spPr>
              <a:xfrm>
                <a:off x="3076870"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defTabSz="685800">
                  <a:defRPr/>
                </a:pPr>
                <a:endParaRPr lang="en-US" sz="1350" kern="0">
                  <a:solidFill>
                    <a:srgbClr val="505050"/>
                  </a:solidFill>
                </a:endParaRPr>
              </a:p>
            </p:txBody>
          </p:sp>
          <p:sp>
            <p:nvSpPr>
              <p:cNvPr id="131" name="Freeform: Shape 130">
                <a:extLst>
                  <a:ext uri="{FF2B5EF4-FFF2-40B4-BE49-F238E27FC236}">
                    <a16:creationId xmlns:a16="http://schemas.microsoft.com/office/drawing/2014/main" id="{8AB9D09D-F4D6-4372-8D90-7F210F55EEBC}"/>
                  </a:ext>
                </a:extLst>
              </p:cNvPr>
              <p:cNvSpPr/>
              <p:nvPr/>
            </p:nvSpPr>
            <p:spPr>
              <a:xfrm>
                <a:off x="3076870"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defTabSz="685800">
                  <a:defRPr/>
                </a:pPr>
                <a:endParaRPr lang="en-US" sz="1350" kern="0">
                  <a:solidFill>
                    <a:srgbClr val="505050"/>
                  </a:solidFill>
                </a:endParaRPr>
              </a:p>
            </p:txBody>
          </p:sp>
          <p:sp>
            <p:nvSpPr>
              <p:cNvPr id="132" name="Freeform: Shape 131">
                <a:extLst>
                  <a:ext uri="{FF2B5EF4-FFF2-40B4-BE49-F238E27FC236}">
                    <a16:creationId xmlns:a16="http://schemas.microsoft.com/office/drawing/2014/main" id="{7B35AC28-A658-4E24-889C-7379BF603FD2}"/>
                  </a:ext>
                </a:extLst>
              </p:cNvPr>
              <p:cNvSpPr/>
              <p:nvPr/>
            </p:nvSpPr>
            <p:spPr>
              <a:xfrm>
                <a:off x="2978563"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defTabSz="685800">
                  <a:defRPr/>
                </a:pPr>
                <a:endParaRPr lang="en-US" sz="1350" kern="0">
                  <a:solidFill>
                    <a:srgbClr val="505050"/>
                  </a:solidFill>
                </a:endParaRPr>
              </a:p>
            </p:txBody>
          </p:sp>
          <p:sp>
            <p:nvSpPr>
              <p:cNvPr id="133" name="Freeform: Shape 132">
                <a:extLst>
                  <a:ext uri="{FF2B5EF4-FFF2-40B4-BE49-F238E27FC236}">
                    <a16:creationId xmlns:a16="http://schemas.microsoft.com/office/drawing/2014/main" id="{AFD66924-78C2-44BD-AFFB-53332B23B307}"/>
                  </a:ext>
                </a:extLst>
              </p:cNvPr>
              <p:cNvSpPr/>
              <p:nvPr/>
            </p:nvSpPr>
            <p:spPr>
              <a:xfrm>
                <a:off x="2978563"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defTabSz="685800">
                  <a:defRPr/>
                </a:pPr>
                <a:endParaRPr lang="en-US" sz="1350" kern="0">
                  <a:solidFill>
                    <a:srgbClr val="505050"/>
                  </a:solidFill>
                </a:endParaRPr>
              </a:p>
            </p:txBody>
          </p:sp>
          <p:sp>
            <p:nvSpPr>
              <p:cNvPr id="134" name="Freeform: Shape 133">
                <a:extLst>
                  <a:ext uri="{FF2B5EF4-FFF2-40B4-BE49-F238E27FC236}">
                    <a16:creationId xmlns:a16="http://schemas.microsoft.com/office/drawing/2014/main" id="{B58CE2AE-671A-4F0C-B874-6A2A4B65FC56}"/>
                  </a:ext>
                </a:extLst>
              </p:cNvPr>
              <p:cNvSpPr/>
              <p:nvPr/>
            </p:nvSpPr>
            <p:spPr>
              <a:xfrm>
                <a:off x="2880258"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defTabSz="685800">
                  <a:defRPr/>
                </a:pPr>
                <a:endParaRPr lang="en-US" sz="1350" kern="0">
                  <a:solidFill>
                    <a:srgbClr val="505050"/>
                  </a:solidFill>
                </a:endParaRPr>
              </a:p>
            </p:txBody>
          </p:sp>
          <p:sp>
            <p:nvSpPr>
              <p:cNvPr id="135" name="Freeform: Shape 134">
                <a:extLst>
                  <a:ext uri="{FF2B5EF4-FFF2-40B4-BE49-F238E27FC236}">
                    <a16:creationId xmlns:a16="http://schemas.microsoft.com/office/drawing/2014/main" id="{CDC09F71-3A06-4F3F-B396-C8577F1E8E97}"/>
                  </a:ext>
                </a:extLst>
              </p:cNvPr>
              <p:cNvSpPr/>
              <p:nvPr/>
            </p:nvSpPr>
            <p:spPr>
              <a:xfrm>
                <a:off x="2880258"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defTabSz="685800">
                  <a:defRPr/>
                </a:pPr>
                <a:endParaRPr lang="en-US" sz="1350" kern="0">
                  <a:solidFill>
                    <a:srgbClr val="505050"/>
                  </a:solidFill>
                </a:endParaRPr>
              </a:p>
            </p:txBody>
          </p:sp>
          <p:sp>
            <p:nvSpPr>
              <p:cNvPr id="136" name="Freeform: Shape 135">
                <a:extLst>
                  <a:ext uri="{FF2B5EF4-FFF2-40B4-BE49-F238E27FC236}">
                    <a16:creationId xmlns:a16="http://schemas.microsoft.com/office/drawing/2014/main" id="{1F38572C-7204-49F8-9B8C-9C302ECCCD45}"/>
                  </a:ext>
                </a:extLst>
              </p:cNvPr>
              <p:cNvSpPr/>
              <p:nvPr/>
            </p:nvSpPr>
            <p:spPr>
              <a:xfrm>
                <a:off x="2780780" y="4502481"/>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defTabSz="685800">
                  <a:defRPr/>
                </a:pPr>
                <a:endParaRPr lang="en-US" sz="1350" kern="0">
                  <a:solidFill>
                    <a:srgbClr val="505050"/>
                  </a:solidFill>
                </a:endParaRPr>
              </a:p>
            </p:txBody>
          </p:sp>
          <p:sp>
            <p:nvSpPr>
              <p:cNvPr id="137" name="Freeform: Shape 136">
                <a:extLst>
                  <a:ext uri="{FF2B5EF4-FFF2-40B4-BE49-F238E27FC236}">
                    <a16:creationId xmlns:a16="http://schemas.microsoft.com/office/drawing/2014/main" id="{E27EEA8D-1CCB-40BB-A51A-2AAA3E85E5F0}"/>
                  </a:ext>
                </a:extLst>
              </p:cNvPr>
              <p:cNvSpPr/>
              <p:nvPr/>
            </p:nvSpPr>
            <p:spPr>
              <a:xfrm>
                <a:off x="2780780" y="4596732"/>
                <a:ext cx="70219" cy="69816"/>
              </a:xfrm>
              <a:custGeom>
                <a:avLst/>
                <a:gdLst>
                  <a:gd name="connsiteX0" fmla="*/ 6227 w 53748"/>
                  <a:gd name="connsiteY0" fmla="*/ 6227 h 53748"/>
                  <a:gd name="connsiteX1" fmla="*/ 56392 w 53748"/>
                  <a:gd name="connsiteY1" fmla="*/ 6227 h 53748"/>
                  <a:gd name="connsiteX2" fmla="*/ 56392 w 53748"/>
                  <a:gd name="connsiteY2" fmla="*/ 56392 h 53748"/>
                  <a:gd name="connsiteX3" fmla="*/ 6227 w 53748"/>
                  <a:gd name="connsiteY3" fmla="*/ 56392 h 53748"/>
                </a:gdLst>
                <a:ahLst/>
                <a:cxnLst>
                  <a:cxn ang="0">
                    <a:pos x="connsiteX0" y="connsiteY0"/>
                  </a:cxn>
                  <a:cxn ang="0">
                    <a:pos x="connsiteX1" y="connsiteY1"/>
                  </a:cxn>
                  <a:cxn ang="0">
                    <a:pos x="connsiteX2" y="connsiteY2"/>
                  </a:cxn>
                  <a:cxn ang="0">
                    <a:pos x="connsiteX3" y="connsiteY3"/>
                  </a:cxn>
                </a:cxnLst>
                <a:rect l="l" t="t" r="r" b="b"/>
                <a:pathLst>
                  <a:path w="53748" h="53748">
                    <a:moveTo>
                      <a:pt x="6227" y="6227"/>
                    </a:moveTo>
                    <a:lnTo>
                      <a:pt x="56392" y="6227"/>
                    </a:lnTo>
                    <a:lnTo>
                      <a:pt x="56392" y="56392"/>
                    </a:lnTo>
                    <a:lnTo>
                      <a:pt x="6227" y="56392"/>
                    </a:lnTo>
                    <a:close/>
                  </a:path>
                </a:pathLst>
              </a:custGeom>
              <a:solidFill>
                <a:schemeClr val="accent4"/>
              </a:solidFill>
              <a:ln w="8828" cap="flat">
                <a:noFill/>
                <a:prstDash val="solid"/>
                <a:miter/>
              </a:ln>
            </p:spPr>
            <p:txBody>
              <a:bodyPr rtlCol="0" anchor="ctr"/>
              <a:lstStyle/>
              <a:p>
                <a:pPr defTabSz="685800">
                  <a:defRPr/>
                </a:pPr>
                <a:endParaRPr lang="en-US" sz="1350" kern="0">
                  <a:solidFill>
                    <a:srgbClr val="505050"/>
                  </a:solidFill>
                </a:endParaRPr>
              </a:p>
            </p:txBody>
          </p:sp>
        </p:grpSp>
      </p:grpSp>
      <p:sp>
        <p:nvSpPr>
          <p:cNvPr id="3" name="Text Placeholder 2"/>
          <p:cNvSpPr>
            <a:spLocks noGrp="1"/>
          </p:cNvSpPr>
          <p:nvPr>
            <p:ph type="body" sz="quarter" idx="17"/>
          </p:nvPr>
        </p:nvSpPr>
        <p:spPr/>
        <p:txBody>
          <a:bodyPr/>
          <a:lstStyle/>
          <a:p>
            <a:pPr lvl="1"/>
            <a:r>
              <a:rPr lang="en-GB" b="1" dirty="0"/>
              <a:t>Don't allow parent case closure until all child cases are closed</a:t>
            </a:r>
            <a:r>
              <a:rPr lang="en-GB" dirty="0"/>
              <a:t>: All child cases must be closed before the parent case can be closed.</a:t>
            </a:r>
          </a:p>
        </p:txBody>
      </p:sp>
    </p:spTree>
    <p:extLst>
      <p:ext uri="{BB962C8B-B14F-4D97-AF65-F5344CB8AC3E}">
        <p14:creationId xmlns:p14="http://schemas.microsoft.com/office/powerpoint/2010/main" val="2913385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7D2B48-6D3B-4DCC-8912-4B3144C85164}"/>
              </a:ext>
              <a:ext uri="{C183D7F6-B498-43B3-948B-1728B52AA6E4}">
                <adec:decorative xmlns:adec="http://schemas.microsoft.com/office/drawing/2017/decorative" val="1"/>
              </a:ext>
            </a:extLst>
          </p:cNvPr>
          <p:cNvSpPr/>
          <p:nvPr/>
        </p:nvSpPr>
        <p:spPr bwMode="auto">
          <a:xfrm>
            <a:off x="2914649" y="812501"/>
            <a:ext cx="6061983" cy="3412517"/>
          </a:xfrm>
          <a:prstGeom prst="rect">
            <a:avLst/>
          </a:prstGeom>
          <a:ln w="19050">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FA7D556-39C5-47D4-8464-7BD7587299CE}"/>
              </a:ext>
            </a:extLst>
          </p:cNvPr>
          <p:cNvSpPr>
            <a:spLocks noGrp="1"/>
          </p:cNvSpPr>
          <p:nvPr>
            <p:ph type="title"/>
          </p:nvPr>
        </p:nvSpPr>
        <p:spPr>
          <a:xfrm>
            <a:off x="324067" y="174761"/>
            <a:ext cx="8505951" cy="482130"/>
          </a:xfrm>
        </p:spPr>
        <p:txBody>
          <a:bodyPr>
            <a:normAutofit fontScale="90000"/>
          </a:bodyPr>
          <a:lstStyle/>
          <a:p>
            <a:r>
              <a:rPr lang="en-GB" dirty="0"/>
              <a:t>Case merging</a:t>
            </a:r>
          </a:p>
        </p:txBody>
      </p:sp>
      <p:sp>
        <p:nvSpPr>
          <p:cNvPr id="3" name="Text Placeholder 2">
            <a:extLst>
              <a:ext uri="{FF2B5EF4-FFF2-40B4-BE49-F238E27FC236}">
                <a16:creationId xmlns:a16="http://schemas.microsoft.com/office/drawing/2014/main" id="{4D51ECC6-7DA6-4257-8C39-25E214E22AB3}"/>
              </a:ext>
            </a:extLst>
          </p:cNvPr>
          <p:cNvSpPr>
            <a:spLocks noGrp="1"/>
          </p:cNvSpPr>
          <p:nvPr>
            <p:ph type="body" sz="quarter" idx="10"/>
          </p:nvPr>
        </p:nvSpPr>
        <p:spPr>
          <a:xfrm>
            <a:off x="313983" y="812500"/>
            <a:ext cx="2576518" cy="300083"/>
          </a:xfrm>
        </p:spPr>
        <p:txBody>
          <a:bodyPr>
            <a:normAutofit fontScale="85000" lnSpcReduction="10000"/>
          </a:bodyPr>
          <a:lstStyle/>
          <a:p>
            <a:r>
              <a:rPr lang="en-GB" dirty="0"/>
              <a:t>Merge cases into a master case</a:t>
            </a:r>
          </a:p>
        </p:txBody>
      </p:sp>
      <p:pic>
        <p:nvPicPr>
          <p:cNvPr id="13314" name="Picture 2" descr="Diagram of Dynamics 365 Case merging examples.">
            <a:extLst>
              <a:ext uri="{FF2B5EF4-FFF2-40B4-BE49-F238E27FC236}">
                <a16:creationId xmlns:a16="http://schemas.microsoft.com/office/drawing/2014/main" id="{D364CC0D-F792-4195-B1D6-9CC02F9AEF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37115" y="909551"/>
            <a:ext cx="5792903" cy="3168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362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91C364-7446-A532-0699-17CF3D9D2BE3}"/>
              </a:ext>
              <a:ext uri="{C183D7F6-B498-43B3-948B-1728B52AA6E4}">
                <adec:decorative xmlns:adec="http://schemas.microsoft.com/office/drawing/2017/decorative" val="1"/>
              </a:ext>
            </a:extLst>
          </p:cNvPr>
          <p:cNvSpPr/>
          <p:nvPr/>
        </p:nvSpPr>
        <p:spPr bwMode="auto">
          <a:xfrm>
            <a:off x="313982" y="1112583"/>
            <a:ext cx="8516036" cy="3124682"/>
          </a:xfrm>
          <a:prstGeom prst="rect">
            <a:avLst/>
          </a:prstGeom>
          <a:ln w="19050">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6">
            <a:extLst>
              <a:ext uri="{FF2B5EF4-FFF2-40B4-BE49-F238E27FC236}">
                <a16:creationId xmlns:a16="http://schemas.microsoft.com/office/drawing/2014/main" id="{3989EBDE-F464-4243-A5C9-6F8BCE5770D4}"/>
              </a:ext>
            </a:extLst>
          </p:cNvPr>
          <p:cNvSpPr>
            <a:spLocks noGrp="1"/>
          </p:cNvSpPr>
          <p:nvPr>
            <p:ph type="title"/>
          </p:nvPr>
        </p:nvSpPr>
        <p:spPr/>
        <p:txBody>
          <a:bodyPr>
            <a:normAutofit fontScale="90000"/>
          </a:bodyPr>
          <a:lstStyle/>
          <a:p>
            <a:r>
              <a:rPr lang="en-GB" dirty="0"/>
              <a:t>Queues</a:t>
            </a:r>
          </a:p>
        </p:txBody>
      </p:sp>
      <p:sp>
        <p:nvSpPr>
          <p:cNvPr id="8" name="Text Placeholder 7">
            <a:extLst>
              <a:ext uri="{FF2B5EF4-FFF2-40B4-BE49-F238E27FC236}">
                <a16:creationId xmlns:a16="http://schemas.microsoft.com/office/drawing/2014/main" id="{D453B136-F57B-4E13-9AED-95CE5F381BAC}"/>
              </a:ext>
            </a:extLst>
          </p:cNvPr>
          <p:cNvSpPr>
            <a:spLocks noGrp="1"/>
          </p:cNvSpPr>
          <p:nvPr>
            <p:ph type="body" sz="quarter" idx="10"/>
          </p:nvPr>
        </p:nvSpPr>
        <p:spPr/>
        <p:txBody>
          <a:bodyPr>
            <a:normAutofit lnSpcReduction="10000"/>
          </a:bodyPr>
          <a:lstStyle/>
          <a:p>
            <a:r>
              <a:rPr lang="en-GB" dirty="0"/>
              <a:t>Using queues in Customer Service</a:t>
            </a:r>
          </a:p>
        </p:txBody>
      </p:sp>
      <p:pic>
        <p:nvPicPr>
          <p:cNvPr id="15362" name="Picture 2" descr="Diagram example of how queues are used in Dynamics 365.">
            <a:extLst>
              <a:ext uri="{FF2B5EF4-FFF2-40B4-BE49-F238E27FC236}">
                <a16:creationId xmlns:a16="http://schemas.microsoft.com/office/drawing/2014/main" id="{1A37AD32-C54E-4461-91FD-1FE6C077D4D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39248" y="1147672"/>
            <a:ext cx="5511664" cy="3077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171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1844476" y="126562"/>
            <a:ext cx="4157637" cy="546336"/>
          </a:xfrm>
        </p:spPr>
        <p:txBody>
          <a:bodyPr>
            <a:normAutofit fontScale="90000"/>
          </a:bodyPr>
          <a:lstStyle/>
          <a:p>
            <a:r>
              <a:rPr lang="en-US" dirty="0"/>
              <a:t>Entitlements</a:t>
            </a:r>
          </a:p>
        </p:txBody>
      </p:sp>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14"/>
          </p:nvPr>
        </p:nvSpPr>
        <p:spPr>
          <a:xfrm>
            <a:off x="235488" y="819505"/>
            <a:ext cx="3138362" cy="234038"/>
          </a:xfrm>
        </p:spPr>
        <p:txBody>
          <a:bodyPr/>
          <a:lstStyle/>
          <a:p>
            <a:r>
              <a:rPr lang="en-US" sz="1800" dirty="0"/>
              <a:t>Lifecycle</a:t>
            </a:r>
          </a:p>
        </p:txBody>
      </p:sp>
      <p:pic>
        <p:nvPicPr>
          <p:cNvPr id="5" name="Picture 2" descr="Diagram of an example Entitlement lifecycle.">
            <a:extLst>
              <a:ext uri="{FF2B5EF4-FFF2-40B4-BE49-F238E27FC236}">
                <a16:creationId xmlns:a16="http://schemas.microsoft.com/office/drawing/2014/main" id="{4A3320EA-447A-AC1B-D5D4-A3EF1B4F9FB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75727" y="1200150"/>
            <a:ext cx="3781472" cy="3842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014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286487-2781-A0C7-9A75-6C3B4EC608C7}"/>
              </a:ext>
              <a:ext uri="{C183D7F6-B498-43B3-948B-1728B52AA6E4}">
                <adec:decorative xmlns:adec="http://schemas.microsoft.com/office/drawing/2017/decorative" val="1"/>
              </a:ext>
            </a:extLst>
          </p:cNvPr>
          <p:cNvSpPr/>
          <p:nvPr/>
        </p:nvSpPr>
        <p:spPr bwMode="auto">
          <a:xfrm>
            <a:off x="3859738" y="1092995"/>
            <a:ext cx="5079311" cy="3159918"/>
          </a:xfrm>
          <a:prstGeom prst="rect">
            <a:avLst/>
          </a:prstGeom>
          <a:ln w="19050">
            <a:solidFill>
              <a:schemeClr val="accent4"/>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BF4DBC57-A5C0-4BE1-8919-664A9DA2F3F8}"/>
              </a:ext>
            </a:extLst>
          </p:cNvPr>
          <p:cNvSpPr>
            <a:spLocks noGrp="1"/>
          </p:cNvSpPr>
          <p:nvPr>
            <p:ph type="title"/>
          </p:nvPr>
        </p:nvSpPr>
        <p:spPr>
          <a:xfrm>
            <a:off x="457200" y="29527"/>
            <a:ext cx="8229600" cy="857250"/>
          </a:xfrm>
        </p:spPr>
        <p:txBody>
          <a:bodyPr/>
          <a:lstStyle/>
          <a:p>
            <a:r>
              <a:rPr lang="en-GB" dirty="0"/>
              <a:t>Service Level Agreements</a:t>
            </a:r>
          </a:p>
        </p:txBody>
      </p:sp>
      <p:sp>
        <p:nvSpPr>
          <p:cNvPr id="6" name="Text Placeholder 5">
            <a:extLst>
              <a:ext uri="{FF2B5EF4-FFF2-40B4-BE49-F238E27FC236}">
                <a16:creationId xmlns:a16="http://schemas.microsoft.com/office/drawing/2014/main" id="{42084587-DFF2-49E6-AD77-F88AB3A767C3}"/>
              </a:ext>
            </a:extLst>
          </p:cNvPr>
          <p:cNvSpPr>
            <a:spLocks noGrp="1"/>
          </p:cNvSpPr>
          <p:nvPr>
            <p:ph type="body" sz="quarter" idx="10"/>
          </p:nvPr>
        </p:nvSpPr>
        <p:spPr>
          <a:xfrm>
            <a:off x="314325" y="1092995"/>
            <a:ext cx="3398454" cy="3159918"/>
          </a:xfrm>
          <a:solidFill>
            <a:schemeClr val="bg2"/>
          </a:solidFill>
          <a:ln>
            <a:noFill/>
          </a:ln>
        </p:spPr>
        <p:txBody>
          <a:bodyPr>
            <a:normAutofit fontScale="70000" lnSpcReduction="20000"/>
          </a:bodyPr>
          <a:lstStyle/>
          <a:p>
            <a:r>
              <a:rPr lang="en-GB" dirty="0"/>
              <a:t>Service Level Agreements (SLAs): Allow organizations to track against common Key Performance Indicators (KPIs)</a:t>
            </a:r>
          </a:p>
          <a:p>
            <a:endParaRPr lang="en-GB" dirty="0"/>
          </a:p>
          <a:p>
            <a:r>
              <a:rPr lang="en-GB" dirty="0"/>
              <a:t>KPIs available for Case:</a:t>
            </a:r>
          </a:p>
          <a:p>
            <a:pPr marL="257175" indent="-257175"/>
            <a:r>
              <a:rPr lang="en-GB" dirty="0"/>
              <a:t>First Response By</a:t>
            </a:r>
          </a:p>
          <a:p>
            <a:pPr marL="257175" indent="-257175"/>
            <a:r>
              <a:rPr lang="en-GB" dirty="0"/>
              <a:t>Resolve By</a:t>
            </a:r>
          </a:p>
          <a:p>
            <a:endParaRPr lang="en-GB" dirty="0"/>
          </a:p>
        </p:txBody>
      </p:sp>
      <p:pic>
        <p:nvPicPr>
          <p:cNvPr id="7" name="Picture 6" descr="Diagram showing a typical SLA">
            <a:extLst>
              <a:ext uri="{FF2B5EF4-FFF2-40B4-BE49-F238E27FC236}">
                <a16:creationId xmlns:a16="http://schemas.microsoft.com/office/drawing/2014/main" id="{EAB8316E-274F-417A-864E-07B060E7032C}"/>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896478" y="1296998"/>
            <a:ext cx="5009036" cy="2753508"/>
          </a:xfrm>
          <a:prstGeom prst="rect">
            <a:avLst/>
          </a:prstGeom>
        </p:spPr>
      </p:pic>
    </p:spTree>
    <p:extLst>
      <p:ext uri="{BB962C8B-B14F-4D97-AF65-F5344CB8AC3E}">
        <p14:creationId xmlns:p14="http://schemas.microsoft.com/office/powerpoint/2010/main" val="3001267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90486-F289-4249-BB8C-47D65F36FFBC}"/>
              </a:ext>
            </a:extLst>
          </p:cNvPr>
          <p:cNvSpPr>
            <a:spLocks noGrp="1"/>
          </p:cNvSpPr>
          <p:nvPr>
            <p:ph type="title"/>
          </p:nvPr>
        </p:nvSpPr>
        <p:spPr>
          <a:xfrm>
            <a:off x="228600" y="182705"/>
            <a:ext cx="8505951" cy="482130"/>
          </a:xfrm>
        </p:spPr>
        <p:txBody>
          <a:bodyPr>
            <a:normAutofit fontScale="90000"/>
          </a:bodyPr>
          <a:lstStyle/>
          <a:p>
            <a:r>
              <a:rPr lang="en-GB" dirty="0"/>
              <a:t>Knowledge management</a:t>
            </a:r>
          </a:p>
        </p:txBody>
      </p:sp>
      <p:sp>
        <p:nvSpPr>
          <p:cNvPr id="3" name="Text Placeholder 2">
            <a:extLst>
              <a:ext uri="{FF2B5EF4-FFF2-40B4-BE49-F238E27FC236}">
                <a16:creationId xmlns:a16="http://schemas.microsoft.com/office/drawing/2014/main" id="{2F0EDC1D-B1D3-483B-BBEF-B93A037364E1}"/>
              </a:ext>
            </a:extLst>
          </p:cNvPr>
          <p:cNvSpPr>
            <a:spLocks noGrp="1"/>
          </p:cNvSpPr>
          <p:nvPr>
            <p:ph type="body" sz="quarter" idx="10"/>
          </p:nvPr>
        </p:nvSpPr>
        <p:spPr>
          <a:xfrm>
            <a:off x="313982" y="812500"/>
            <a:ext cx="8505951" cy="295331"/>
          </a:xfrm>
        </p:spPr>
        <p:txBody>
          <a:bodyPr>
            <a:normAutofit fontScale="92500" lnSpcReduction="10000"/>
          </a:bodyPr>
          <a:lstStyle/>
          <a:p>
            <a:r>
              <a:rPr lang="en-GB" dirty="0"/>
              <a:t>Knowledge article lifecycle</a:t>
            </a:r>
          </a:p>
          <a:p>
            <a:endParaRPr lang="en-GB" dirty="0"/>
          </a:p>
        </p:txBody>
      </p:sp>
      <p:sp>
        <p:nvSpPr>
          <p:cNvPr id="4" name="Rectangle 3">
            <a:extLst>
              <a:ext uri="{FF2B5EF4-FFF2-40B4-BE49-F238E27FC236}">
                <a16:creationId xmlns:a16="http://schemas.microsoft.com/office/drawing/2014/main" id="{434A9CAA-65A1-65B0-A674-14762AF34366}"/>
              </a:ext>
              <a:ext uri="{C183D7F6-B498-43B3-948B-1728B52AA6E4}">
                <adec:decorative xmlns:adec="http://schemas.microsoft.com/office/drawing/2017/decorative" val="1"/>
              </a:ext>
            </a:extLst>
          </p:cNvPr>
          <p:cNvSpPr/>
          <p:nvPr/>
        </p:nvSpPr>
        <p:spPr bwMode="auto">
          <a:xfrm>
            <a:off x="313982" y="1107831"/>
            <a:ext cx="8505951" cy="3129098"/>
          </a:xfrm>
          <a:prstGeom prst="rect">
            <a:avLst/>
          </a:prstGeom>
          <a:ln w="19050">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pic>
        <p:nvPicPr>
          <p:cNvPr id="4098" name="Picture 2" descr="Diagram of the Knowledge management lifecycle.">
            <a:extLst>
              <a:ext uri="{FF2B5EF4-FFF2-40B4-BE49-F238E27FC236}">
                <a16:creationId xmlns:a16="http://schemas.microsoft.com/office/drawing/2014/main" id="{4CFC7DCA-4E70-4982-8C1E-929FE5577E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977030" y="1197081"/>
            <a:ext cx="7227518" cy="3008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108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Basic routing</a:t>
            </a:r>
          </a:p>
        </p:txBody>
      </p:sp>
      <p:pic>
        <p:nvPicPr>
          <p:cNvPr id="23" name="Picture 22" descr="Diagram of an example case routing that uses rule sets and service levels.">
            <a:extLst>
              <a:ext uri="{FF2B5EF4-FFF2-40B4-BE49-F238E27FC236}">
                <a16:creationId xmlns:a16="http://schemas.microsoft.com/office/drawing/2014/main" id="{2C22DD87-0365-9331-E35D-75B90419EAED}"/>
              </a:ext>
            </a:extLst>
          </p:cNvPr>
          <p:cNvPicPr>
            <a:picLocks noChangeAspect="1"/>
          </p:cNvPicPr>
          <p:nvPr/>
        </p:nvPicPr>
        <p:blipFill>
          <a:blip r:embed="rId3"/>
          <a:srcRect/>
          <a:stretch/>
        </p:blipFill>
        <p:spPr bwMode="auto">
          <a:xfrm>
            <a:off x="1830859" y="1040259"/>
            <a:ext cx="5482280" cy="3151598"/>
          </a:xfrm>
          <a:prstGeom prst="rect">
            <a:avLst/>
          </a:prstGeom>
          <a:noFill/>
          <a:ln>
            <a:noFill/>
          </a:ln>
        </p:spPr>
      </p:pic>
      <p:sp>
        <p:nvSpPr>
          <p:cNvPr id="2" name="Rectangle 1">
            <a:extLst>
              <a:ext uri="{FF2B5EF4-FFF2-40B4-BE49-F238E27FC236}">
                <a16:creationId xmlns:a16="http://schemas.microsoft.com/office/drawing/2014/main" id="{4CA3C10E-CDD8-3299-65C7-322A154F18A8}"/>
              </a:ext>
              <a:ext uri="{C183D7F6-B498-43B3-948B-1728B52AA6E4}">
                <adec:decorative xmlns:adec="http://schemas.microsoft.com/office/drawing/2017/decorative" val="1"/>
              </a:ext>
            </a:extLst>
          </p:cNvPr>
          <p:cNvSpPr/>
          <p:nvPr/>
        </p:nvSpPr>
        <p:spPr bwMode="auto">
          <a:xfrm>
            <a:off x="313983" y="1001730"/>
            <a:ext cx="8516035" cy="3190127"/>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1234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Unified Routing</a:t>
            </a:r>
          </a:p>
        </p:txBody>
      </p:sp>
      <p:sp>
        <p:nvSpPr>
          <p:cNvPr id="2" name="Rectangle 1">
            <a:extLst>
              <a:ext uri="{FF2B5EF4-FFF2-40B4-BE49-F238E27FC236}">
                <a16:creationId xmlns:a16="http://schemas.microsoft.com/office/drawing/2014/main" id="{0ACBB9A7-5FB5-7A70-830E-D036873683B7}"/>
              </a:ext>
              <a:ext uri="{C183D7F6-B498-43B3-948B-1728B52AA6E4}">
                <adec:decorative xmlns:adec="http://schemas.microsoft.com/office/drawing/2017/decorative" val="1"/>
              </a:ext>
            </a:extLst>
          </p:cNvPr>
          <p:cNvSpPr/>
          <p:nvPr/>
        </p:nvSpPr>
        <p:spPr bwMode="auto">
          <a:xfrm>
            <a:off x="313983" y="1001730"/>
            <a:ext cx="8516035" cy="3190127"/>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descr="Diagram for Unified Routing.">
            <a:extLst>
              <a:ext uri="{FF2B5EF4-FFF2-40B4-BE49-F238E27FC236}">
                <a16:creationId xmlns:a16="http://schemas.microsoft.com/office/drawing/2014/main" id="{2F112E8C-0E23-2471-CBD8-33853350493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352" y="1067225"/>
            <a:ext cx="6227297" cy="300905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621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FE4753-1FDF-45AD-A54C-20BC98F10D0F}"/>
              </a:ext>
            </a:extLst>
          </p:cNvPr>
          <p:cNvSpPr>
            <a:spLocks noGrp="1"/>
          </p:cNvSpPr>
          <p:nvPr>
            <p:ph type="title"/>
          </p:nvPr>
        </p:nvSpPr>
        <p:spPr/>
        <p:txBody>
          <a:bodyPr>
            <a:noAutofit/>
          </a:bodyPr>
          <a:lstStyle/>
          <a:p>
            <a:r>
              <a:rPr lang="en-GB" sz="3200" dirty="0"/>
              <a:t>Customer Service historical analytics dashboard</a:t>
            </a:r>
          </a:p>
        </p:txBody>
      </p:sp>
      <p:sp>
        <p:nvSpPr>
          <p:cNvPr id="6" name="Text Placeholder 5">
            <a:extLst>
              <a:ext uri="{FF2B5EF4-FFF2-40B4-BE49-F238E27FC236}">
                <a16:creationId xmlns:a16="http://schemas.microsoft.com/office/drawing/2014/main" id="{7BDE32C3-7DD6-4B8C-B767-3EC6058ED221}"/>
              </a:ext>
            </a:extLst>
          </p:cNvPr>
          <p:cNvSpPr>
            <a:spLocks noGrp="1"/>
          </p:cNvSpPr>
          <p:nvPr>
            <p:ph type="body" sz="quarter" idx="10"/>
          </p:nvPr>
        </p:nvSpPr>
        <p:spPr>
          <a:xfrm>
            <a:off x="314325" y="816622"/>
            <a:ext cx="8505825" cy="300083"/>
          </a:xfrm>
        </p:spPr>
        <p:txBody>
          <a:bodyPr>
            <a:normAutofit lnSpcReduction="10000"/>
          </a:bodyPr>
          <a:lstStyle/>
          <a:p>
            <a:r>
              <a:rPr lang="en-GB" sz="1500" dirty="0"/>
              <a:t>Summary</a:t>
            </a:r>
          </a:p>
        </p:txBody>
      </p:sp>
      <p:sp>
        <p:nvSpPr>
          <p:cNvPr id="2" name="Rectangle 1">
            <a:extLst>
              <a:ext uri="{FF2B5EF4-FFF2-40B4-BE49-F238E27FC236}">
                <a16:creationId xmlns:a16="http://schemas.microsoft.com/office/drawing/2014/main" id="{9DF37E1C-868C-84A2-46FD-568C3B5F4EFF}"/>
              </a:ext>
              <a:ext uri="{C183D7F6-B498-43B3-948B-1728B52AA6E4}">
                <adec:decorative xmlns:adec="http://schemas.microsoft.com/office/drawing/2017/decorative" val="1"/>
              </a:ext>
            </a:extLst>
          </p:cNvPr>
          <p:cNvSpPr/>
          <p:nvPr/>
        </p:nvSpPr>
        <p:spPr bwMode="auto">
          <a:xfrm>
            <a:off x="303899" y="1116705"/>
            <a:ext cx="8516035" cy="3062389"/>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descr="Graphical user interface, application&#10;&#10;Description automatically generated">
            <a:extLst>
              <a:ext uri="{FF2B5EF4-FFF2-40B4-BE49-F238E27FC236}">
                <a16:creationId xmlns:a16="http://schemas.microsoft.com/office/drawing/2014/main" id="{DCE6DDBC-792F-3995-C4F6-D2CA5D7BD33A}"/>
              </a:ext>
            </a:extLst>
          </p:cNvPr>
          <p:cNvPicPr>
            <a:picLocks noChangeAspect="1"/>
          </p:cNvPicPr>
          <p:nvPr/>
        </p:nvPicPr>
        <p:blipFill>
          <a:blip r:embed="rId3"/>
          <a:stretch>
            <a:fillRect/>
          </a:stretch>
        </p:blipFill>
        <p:spPr>
          <a:xfrm>
            <a:off x="1779454" y="1294631"/>
            <a:ext cx="4863596" cy="2799385"/>
          </a:xfrm>
          <a:prstGeom prst="rect">
            <a:avLst/>
          </a:prstGeom>
        </p:spPr>
      </p:pic>
    </p:spTree>
    <p:extLst>
      <p:ext uri="{BB962C8B-B14F-4D97-AF65-F5344CB8AC3E}">
        <p14:creationId xmlns:p14="http://schemas.microsoft.com/office/powerpoint/2010/main" val="1027422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352425" y="1809750"/>
            <a:ext cx="7038975" cy="132343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prstClr val="white"/>
                </a:solidFill>
                <a:effectLst/>
                <a:uLnTx/>
                <a:uFillTx/>
                <a:latin typeface="Calibri"/>
                <a:ea typeface="+mn-ea"/>
                <a:cs typeface="+mn-cs"/>
              </a:rPr>
              <a:t>Microsoft Dynamics 365 Field Service</a:t>
            </a:r>
          </a:p>
        </p:txBody>
      </p:sp>
    </p:spTree>
    <p:extLst>
      <p:ext uri="{BB962C8B-B14F-4D97-AF65-F5344CB8AC3E}">
        <p14:creationId xmlns:p14="http://schemas.microsoft.com/office/powerpoint/2010/main" val="3587564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352425" y="1809750"/>
            <a:ext cx="7038975" cy="707886"/>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prstClr val="white"/>
                </a:solidFill>
                <a:effectLst/>
                <a:uLnTx/>
                <a:uFillTx/>
                <a:latin typeface="Calibri"/>
                <a:ea typeface="+mn-ea"/>
                <a:cs typeface="+mn-cs"/>
              </a:rPr>
              <a:t>Microsoft Dynamics 365 Sales</a:t>
            </a:r>
          </a:p>
        </p:txBody>
      </p:sp>
    </p:spTree>
    <p:extLst>
      <p:ext uri="{BB962C8B-B14F-4D97-AF65-F5344CB8AC3E}">
        <p14:creationId xmlns:p14="http://schemas.microsoft.com/office/powerpoint/2010/main" val="773742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3C5FBF-5DE9-4F17-AF14-ECF0185E0778}"/>
              </a:ext>
            </a:extLst>
          </p:cNvPr>
          <p:cNvSpPr>
            <a:spLocks noGrp="1"/>
          </p:cNvSpPr>
          <p:nvPr>
            <p:ph type="title"/>
          </p:nvPr>
        </p:nvSpPr>
        <p:spPr>
          <a:xfrm>
            <a:off x="313982" y="285750"/>
            <a:ext cx="8505951" cy="482130"/>
          </a:xfrm>
        </p:spPr>
        <p:txBody>
          <a:bodyPr>
            <a:noAutofit/>
          </a:bodyPr>
          <a:lstStyle/>
          <a:p>
            <a:r>
              <a:rPr lang="en-GB" sz="3600" dirty="0"/>
              <a:t>Dynamics 365 Field Service </a:t>
            </a:r>
          </a:p>
        </p:txBody>
      </p:sp>
      <p:sp>
        <p:nvSpPr>
          <p:cNvPr id="5" name="Text Placeholder 4">
            <a:extLst>
              <a:ext uri="{FF2B5EF4-FFF2-40B4-BE49-F238E27FC236}">
                <a16:creationId xmlns:a16="http://schemas.microsoft.com/office/drawing/2014/main" id="{75C7098E-E578-486B-B102-A8AE0AF66F8E}"/>
              </a:ext>
            </a:extLst>
          </p:cNvPr>
          <p:cNvSpPr>
            <a:spLocks noGrp="1"/>
          </p:cNvSpPr>
          <p:nvPr>
            <p:ph type="body" sz="quarter" idx="10"/>
          </p:nvPr>
        </p:nvSpPr>
        <p:spPr>
          <a:xfrm>
            <a:off x="313982" y="812500"/>
            <a:ext cx="8505951" cy="2031326"/>
          </a:xfrm>
        </p:spPr>
        <p:txBody>
          <a:bodyPr>
            <a:normAutofit fontScale="92500" lnSpcReduction="10000"/>
          </a:bodyPr>
          <a:lstStyle/>
          <a:p>
            <a:pPr marL="257175" lvl="1" indent="-257175">
              <a:buFont typeface="Arial" panose="020B0604020202020204" pitchFamily="34" charset="0"/>
              <a:buChar char="•"/>
            </a:pPr>
            <a:r>
              <a:rPr lang="en-US" sz="2400" dirty="0"/>
              <a:t>Deliver service at customer locations</a:t>
            </a:r>
          </a:p>
          <a:p>
            <a:pPr marL="257175" lvl="1" indent="-257175">
              <a:buFont typeface="Arial" panose="020B0604020202020204" pitchFamily="34" charset="0"/>
              <a:buChar char="•"/>
            </a:pPr>
            <a:r>
              <a:rPr lang="en-GB" sz="2400" dirty="0"/>
              <a:t>Complete more service calls per technician per week</a:t>
            </a:r>
          </a:p>
          <a:p>
            <a:pPr marL="257175" lvl="1" indent="-257175">
              <a:buFont typeface="Arial" panose="020B0604020202020204" pitchFamily="34" charset="0"/>
              <a:buChar char="•"/>
            </a:pPr>
            <a:r>
              <a:rPr lang="en-GB" sz="2400" dirty="0"/>
              <a:t>Reduce travel time, mileage, and vehicle wear and tear</a:t>
            </a:r>
          </a:p>
          <a:p>
            <a:pPr marL="257175" lvl="1" indent="-257175">
              <a:buFont typeface="Arial" panose="020B0604020202020204" pitchFamily="34" charset="0"/>
              <a:buChar char="•"/>
            </a:pPr>
            <a:r>
              <a:rPr lang="en-US" sz="2400" dirty="0"/>
              <a:t>Improve first-time fix rate</a:t>
            </a:r>
          </a:p>
          <a:p>
            <a:pPr marL="257175" lvl="1" indent="-257175">
              <a:buFont typeface="Arial" panose="020B0604020202020204" pitchFamily="34" charset="0"/>
              <a:buChar char="•"/>
            </a:pPr>
            <a:r>
              <a:rPr lang="en-US" sz="2400" dirty="0"/>
              <a:t>Keep customers updated</a:t>
            </a:r>
          </a:p>
          <a:p>
            <a:endParaRPr lang="en-GB" sz="1200" dirty="0"/>
          </a:p>
        </p:txBody>
      </p:sp>
      <p:pic>
        <p:nvPicPr>
          <p:cNvPr id="8" name="Picture 7">
            <a:extLst>
              <a:ext uri="{FF2B5EF4-FFF2-40B4-BE49-F238E27FC236}">
                <a16:creationId xmlns:a16="http://schemas.microsoft.com/office/drawing/2014/main" id="{4A478B41-2129-4385-841D-E6D473EFFFF1}"/>
              </a:ext>
            </a:extLst>
          </p:cNvPr>
          <p:cNvPicPr>
            <a:picLocks noChangeAspect="1"/>
          </p:cNvPicPr>
          <p:nvPr/>
        </p:nvPicPr>
        <p:blipFill>
          <a:blip r:embed="rId3"/>
          <a:stretch>
            <a:fillRect/>
          </a:stretch>
        </p:blipFill>
        <p:spPr>
          <a:xfrm>
            <a:off x="3048000" y="1657350"/>
            <a:ext cx="6526592" cy="3671208"/>
          </a:xfrm>
          <a:prstGeom prst="rect">
            <a:avLst/>
          </a:prstGeom>
        </p:spPr>
      </p:pic>
    </p:spTree>
    <p:extLst>
      <p:ext uri="{BB962C8B-B14F-4D97-AF65-F5344CB8AC3E}">
        <p14:creationId xmlns:p14="http://schemas.microsoft.com/office/powerpoint/2010/main" val="2154059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CA9A20-F9D1-4BD5-87AC-424FE2FAC0AC}"/>
              </a:ext>
            </a:extLst>
          </p:cNvPr>
          <p:cNvSpPr>
            <a:spLocks noGrp="1"/>
          </p:cNvSpPr>
          <p:nvPr>
            <p:ph type="title"/>
          </p:nvPr>
        </p:nvSpPr>
        <p:spPr>
          <a:xfrm>
            <a:off x="457200" y="36830"/>
            <a:ext cx="8229600" cy="857250"/>
          </a:xfrm>
        </p:spPr>
        <p:txBody>
          <a:bodyPr>
            <a:noAutofit/>
          </a:bodyPr>
          <a:lstStyle/>
          <a:p>
            <a:r>
              <a:rPr lang="en-GB" sz="3600" dirty="0"/>
              <a:t>Dynamics 365 Field Service</a:t>
            </a:r>
          </a:p>
        </p:txBody>
      </p:sp>
      <p:pic>
        <p:nvPicPr>
          <p:cNvPr id="2" name="Picture 2" descr="Diagram of a Primary Field Service Flow with Work Order Generation, Schedule &amp; Dispatch, Service Delivery, and Review &amp; Bill.">
            <a:extLst>
              <a:ext uri="{FF2B5EF4-FFF2-40B4-BE49-F238E27FC236}">
                <a16:creationId xmlns:a16="http://schemas.microsoft.com/office/drawing/2014/main" id="{7339498D-6325-4A10-B45B-4FC27E14A82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3599" y="840517"/>
            <a:ext cx="7062578" cy="3843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5089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A119333-54E2-46A8-837C-FA3707B580FF}"/>
              </a:ext>
            </a:extLst>
          </p:cNvPr>
          <p:cNvSpPr>
            <a:spLocks noGrp="1"/>
          </p:cNvSpPr>
          <p:nvPr>
            <p:ph type="title"/>
          </p:nvPr>
        </p:nvSpPr>
        <p:spPr/>
        <p:txBody>
          <a:bodyPr/>
          <a:lstStyle/>
          <a:p>
            <a:r>
              <a:rPr lang="en-GB" dirty="0"/>
              <a:t>Work order lifecycle</a:t>
            </a:r>
          </a:p>
        </p:txBody>
      </p:sp>
      <p:pic>
        <p:nvPicPr>
          <p:cNvPr id="1026" name="Picture 2" descr="Diagram of Field Service Work Order six stages.">
            <a:extLst>
              <a:ext uri="{FF2B5EF4-FFF2-40B4-BE49-F238E27FC236}">
                <a16:creationId xmlns:a16="http://schemas.microsoft.com/office/drawing/2014/main" id="{BA3077F1-718A-4EA2-A6A3-E5949DB912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594714"/>
            <a:ext cx="8839200" cy="2431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993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BF6B295-EFE1-4061-B124-59C402C89BB5}"/>
              </a:ext>
            </a:extLst>
          </p:cNvPr>
          <p:cNvSpPr>
            <a:spLocks noGrp="1"/>
          </p:cNvSpPr>
          <p:nvPr>
            <p:ph type="title"/>
          </p:nvPr>
        </p:nvSpPr>
        <p:spPr/>
        <p:txBody>
          <a:bodyPr>
            <a:normAutofit/>
          </a:bodyPr>
          <a:lstStyle/>
          <a:p>
            <a:r>
              <a:rPr lang="en-GB" sz="4000" dirty="0"/>
              <a:t>Work order lifecycle statuses</a:t>
            </a:r>
          </a:p>
        </p:txBody>
      </p:sp>
      <p:pic>
        <p:nvPicPr>
          <p:cNvPr id="4098" name="Picture 2" descr="Diagram of Work Order Lifecycle Statuses.">
            <a:extLst>
              <a:ext uri="{FF2B5EF4-FFF2-40B4-BE49-F238E27FC236}">
                <a16:creationId xmlns:a16="http://schemas.microsoft.com/office/drawing/2014/main" id="{D87F5CEA-9FF0-4929-9A9B-67BF1DE7DA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1653" y="1095281"/>
            <a:ext cx="7280694" cy="3584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393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5AE74CA-7033-4467-A7FB-6D7C4357706A}"/>
              </a:ext>
            </a:extLst>
          </p:cNvPr>
          <p:cNvSpPr>
            <a:spLocks noGrp="1"/>
          </p:cNvSpPr>
          <p:nvPr>
            <p:ph type="title"/>
          </p:nvPr>
        </p:nvSpPr>
        <p:spPr>
          <a:xfrm>
            <a:off x="319024" y="209550"/>
            <a:ext cx="8505951" cy="510147"/>
          </a:xfrm>
        </p:spPr>
        <p:txBody>
          <a:bodyPr>
            <a:normAutofit fontScale="90000"/>
          </a:bodyPr>
          <a:lstStyle/>
          <a:p>
            <a:r>
              <a:rPr lang="en-GB" dirty="0"/>
              <a:t>Work order</a:t>
            </a:r>
          </a:p>
        </p:txBody>
      </p:sp>
      <p:pic>
        <p:nvPicPr>
          <p:cNvPr id="2050" name="Picture 2" descr="Diagram of Work Orders and how records are related.">
            <a:extLst>
              <a:ext uri="{FF2B5EF4-FFF2-40B4-BE49-F238E27FC236}">
                <a16:creationId xmlns:a16="http://schemas.microsoft.com/office/drawing/2014/main" id="{148C0814-11F1-4A7F-9250-DCE530A1898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9648" y="840581"/>
            <a:ext cx="6944705" cy="3919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951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898F6-F60A-4AF2-8DA8-55812F2F531D}"/>
              </a:ext>
            </a:extLst>
          </p:cNvPr>
          <p:cNvSpPr>
            <a:spLocks noGrp="1"/>
          </p:cNvSpPr>
          <p:nvPr>
            <p:ph type="title"/>
          </p:nvPr>
        </p:nvSpPr>
        <p:spPr>
          <a:xfrm>
            <a:off x="381000" y="36830"/>
            <a:ext cx="8229600" cy="857250"/>
          </a:xfrm>
        </p:spPr>
        <p:txBody>
          <a:bodyPr/>
          <a:lstStyle/>
          <a:p>
            <a:r>
              <a:rPr lang="en-GB" dirty="0"/>
              <a:t>Schedule Board</a:t>
            </a:r>
          </a:p>
        </p:txBody>
      </p:sp>
      <p:pic>
        <p:nvPicPr>
          <p:cNvPr id="5" name="Picture 4" descr="Graphical user interface, application, table, Excel&#10;&#10;Description automatically generated">
            <a:extLst>
              <a:ext uri="{FF2B5EF4-FFF2-40B4-BE49-F238E27FC236}">
                <a16:creationId xmlns:a16="http://schemas.microsoft.com/office/drawing/2014/main" id="{D1CDEBD5-06A8-47C7-A947-E3FFA6443B9E}"/>
              </a:ext>
            </a:extLst>
          </p:cNvPr>
          <p:cNvPicPr>
            <a:picLocks noChangeAspect="1"/>
          </p:cNvPicPr>
          <p:nvPr/>
        </p:nvPicPr>
        <p:blipFill>
          <a:blip r:embed="rId3"/>
          <a:stretch>
            <a:fillRect/>
          </a:stretch>
        </p:blipFill>
        <p:spPr>
          <a:xfrm>
            <a:off x="645198" y="840518"/>
            <a:ext cx="7843520" cy="3972612"/>
          </a:xfrm>
          <a:prstGeom prst="rect">
            <a:avLst/>
          </a:prstGeom>
        </p:spPr>
      </p:pic>
    </p:spTree>
    <p:extLst>
      <p:ext uri="{BB962C8B-B14F-4D97-AF65-F5344CB8AC3E}">
        <p14:creationId xmlns:p14="http://schemas.microsoft.com/office/powerpoint/2010/main" val="4206942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3884953" y="2114550"/>
            <a:ext cx="1653017" cy="830997"/>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srgbClr val="46DDD9"/>
                </a:solidFill>
                <a:effectLst/>
                <a:uLnTx/>
                <a:uFillTx/>
                <a:latin typeface="Conthrax Sb"/>
                <a:ea typeface="+mn-ea"/>
                <a:cs typeface="+mn-cs"/>
              </a:rPr>
              <a:t>Q &amp; A</a:t>
            </a:r>
            <a:endParaRPr kumimoji="0" lang="en-US" sz="4800" b="0" i="0" u="none" strike="noStrike" kern="1200" cap="none" spc="0" normalizeH="0" baseline="0" noProof="0">
              <a:ln>
                <a:noFill/>
              </a:ln>
              <a:solidFill>
                <a:srgbClr val="46DDD9"/>
              </a:solidFill>
              <a:effectLst/>
              <a:uLnTx/>
              <a:uFillTx/>
              <a:latin typeface="Calibri"/>
              <a:ea typeface="+mn-ea"/>
              <a:cs typeface="+mn-cs"/>
            </a:endParaRPr>
          </a:p>
        </p:txBody>
      </p:sp>
    </p:spTree>
    <p:extLst>
      <p:ext uri="{BB962C8B-B14F-4D97-AF65-F5344CB8AC3E}">
        <p14:creationId xmlns:p14="http://schemas.microsoft.com/office/powerpoint/2010/main" val="969427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2163C7-814A-57CA-4290-B2B8883B4D20}"/>
              </a:ext>
            </a:extLst>
          </p:cNvPr>
          <p:cNvPicPr>
            <a:picLocks noChangeAspect="1"/>
          </p:cNvPicPr>
          <p:nvPr/>
        </p:nvPicPr>
        <p:blipFill>
          <a:blip r:embed="rId3"/>
          <a:stretch>
            <a:fillRect/>
          </a:stretch>
        </p:blipFill>
        <p:spPr>
          <a:xfrm>
            <a:off x="0" y="514350"/>
            <a:ext cx="9058275" cy="4629150"/>
          </a:xfrm>
          <a:prstGeom prst="rect">
            <a:avLst/>
          </a:prstGeom>
        </p:spPr>
      </p:pic>
    </p:spTree>
    <p:extLst>
      <p:ext uri="{BB962C8B-B14F-4D97-AF65-F5344CB8AC3E}">
        <p14:creationId xmlns:p14="http://schemas.microsoft.com/office/powerpoint/2010/main" val="3361482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D0C14-695B-402C-A49C-5B0C5B1E582B}"/>
              </a:ext>
            </a:extLst>
          </p:cNvPr>
          <p:cNvSpPr>
            <a:spLocks noGrp="1"/>
          </p:cNvSpPr>
          <p:nvPr>
            <p:ph type="title"/>
          </p:nvPr>
        </p:nvSpPr>
        <p:spPr/>
        <p:txBody>
          <a:bodyPr/>
          <a:lstStyle/>
          <a:p>
            <a:r>
              <a:rPr lang="en-US" dirty="0"/>
              <a:t>Sales process overview</a:t>
            </a:r>
          </a:p>
        </p:txBody>
      </p:sp>
      <p:pic>
        <p:nvPicPr>
          <p:cNvPr id="39" name="Picture 38" descr="Icon depicting an application ">
            <a:extLst>
              <a:ext uri="{FF2B5EF4-FFF2-40B4-BE49-F238E27FC236}">
                <a16:creationId xmlns:a16="http://schemas.microsoft.com/office/drawing/2014/main" id="{D44CD0FD-A786-40A6-AD8B-032E97EA0D48}"/>
              </a:ext>
            </a:extLst>
          </p:cNvPr>
          <p:cNvPicPr>
            <a:picLocks noChangeAspect="1"/>
          </p:cNvPicPr>
          <p:nvPr/>
        </p:nvPicPr>
        <p:blipFill>
          <a:blip r:embed="rId3"/>
          <a:stretch>
            <a:fillRect/>
          </a:stretch>
        </p:blipFill>
        <p:spPr>
          <a:xfrm>
            <a:off x="441197" y="981272"/>
            <a:ext cx="619506" cy="619506"/>
          </a:xfrm>
          <a:prstGeom prst="rect">
            <a:avLst/>
          </a:prstGeom>
        </p:spPr>
      </p:pic>
      <p:sp>
        <p:nvSpPr>
          <p:cNvPr id="40" name="TextBox 39">
            <a:extLst>
              <a:ext uri="{FF2B5EF4-FFF2-40B4-BE49-F238E27FC236}">
                <a16:creationId xmlns:a16="http://schemas.microsoft.com/office/drawing/2014/main" id="{828E9B34-928B-491F-AD67-078FA3558CF4}"/>
              </a:ext>
            </a:extLst>
          </p:cNvPr>
          <p:cNvSpPr txBox="1"/>
          <p:nvPr/>
        </p:nvSpPr>
        <p:spPr>
          <a:xfrm>
            <a:off x="1344168" y="1013455"/>
            <a:ext cx="7362873" cy="553998"/>
          </a:xfrm>
          <a:prstGeom prst="rect">
            <a:avLst/>
          </a:prstGeom>
          <a:noFill/>
        </p:spPr>
        <p:txBody>
          <a:bodyPr wrap="square" lIns="0" tIns="0" rIns="0" bIns="0" rtlCol="0" anchor="ctr">
            <a:spAutoFit/>
          </a:bodyPr>
          <a:lstStyle/>
          <a:p>
            <a:r>
              <a:rPr lang="en-US" dirty="0"/>
              <a:t>Application designed for out-of-the-box use or configuration to match unique business processes</a:t>
            </a:r>
          </a:p>
        </p:txBody>
      </p:sp>
      <p:cxnSp>
        <p:nvCxnSpPr>
          <p:cNvPr id="41" name="Straight Connector 40">
            <a:extLst>
              <a:ext uri="{FF2B5EF4-FFF2-40B4-BE49-F238E27FC236}">
                <a16:creationId xmlns:a16="http://schemas.microsoft.com/office/drawing/2014/main" id="{6C73A5A3-9EA9-4719-A497-E4FC80A71C6F}"/>
              </a:ext>
              <a:ext uri="{C183D7F6-B498-43B3-948B-1728B52AA6E4}">
                <adec:decorative xmlns:adec="http://schemas.microsoft.com/office/drawing/2017/decorative" val="1"/>
              </a:ext>
            </a:extLst>
          </p:cNvPr>
          <p:cNvCxnSpPr>
            <a:cxnSpLocks/>
          </p:cNvCxnSpPr>
          <p:nvPr/>
        </p:nvCxnSpPr>
        <p:spPr>
          <a:xfrm>
            <a:off x="1344168" y="1832664"/>
            <a:ext cx="736287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2" name="Picture 41" descr="Icon of a chart with an arrow pointing upward to the right ">
            <a:extLst>
              <a:ext uri="{FF2B5EF4-FFF2-40B4-BE49-F238E27FC236}">
                <a16:creationId xmlns:a16="http://schemas.microsoft.com/office/drawing/2014/main" id="{1A31C5AC-5F8B-485D-A09E-E06834F75F06}"/>
              </a:ext>
            </a:extLst>
          </p:cNvPr>
          <p:cNvPicPr>
            <a:picLocks noChangeAspect="1"/>
          </p:cNvPicPr>
          <p:nvPr/>
        </p:nvPicPr>
        <p:blipFill>
          <a:blip r:embed="rId4"/>
          <a:stretch>
            <a:fillRect/>
          </a:stretch>
        </p:blipFill>
        <p:spPr>
          <a:xfrm>
            <a:off x="441197" y="2038547"/>
            <a:ext cx="619506" cy="619506"/>
          </a:xfrm>
          <a:prstGeom prst="rect">
            <a:avLst/>
          </a:prstGeom>
        </p:spPr>
      </p:pic>
      <p:sp>
        <p:nvSpPr>
          <p:cNvPr id="43" name="TextBox 42">
            <a:extLst>
              <a:ext uri="{FF2B5EF4-FFF2-40B4-BE49-F238E27FC236}">
                <a16:creationId xmlns:a16="http://schemas.microsoft.com/office/drawing/2014/main" id="{7A21CFA4-3AE8-424B-97BE-CEB6EEA1FE5A}"/>
              </a:ext>
            </a:extLst>
          </p:cNvPr>
          <p:cNvSpPr txBox="1"/>
          <p:nvPr/>
        </p:nvSpPr>
        <p:spPr>
          <a:xfrm>
            <a:off x="1344168" y="2209229"/>
            <a:ext cx="7362873" cy="276999"/>
          </a:xfrm>
          <a:prstGeom prst="rect">
            <a:avLst/>
          </a:prstGeom>
          <a:noFill/>
        </p:spPr>
        <p:txBody>
          <a:bodyPr wrap="square" lIns="0" tIns="0" rIns="0" bIns="0" rtlCol="0" anchor="ctr">
            <a:spAutoFit/>
          </a:bodyPr>
          <a:lstStyle/>
          <a:p>
            <a:r>
              <a:rPr lang="en-US" dirty="0"/>
              <a:t>Business process flows streamline sales processes</a:t>
            </a:r>
          </a:p>
        </p:txBody>
      </p:sp>
      <p:sp>
        <p:nvSpPr>
          <p:cNvPr id="44" name="Rectangle 43">
            <a:extLst>
              <a:ext uri="{FF2B5EF4-FFF2-40B4-BE49-F238E27FC236}">
                <a16:creationId xmlns:a16="http://schemas.microsoft.com/office/drawing/2014/main" id="{2E3C1691-E02C-48E1-B5AE-74C0DDBE7AAD}"/>
              </a:ext>
              <a:ext uri="{C183D7F6-B498-43B3-948B-1728B52AA6E4}">
                <adec:decorative xmlns:adec="http://schemas.microsoft.com/office/drawing/2017/decorative" val="1"/>
              </a:ext>
            </a:extLst>
          </p:cNvPr>
          <p:cNvSpPr/>
          <p:nvPr/>
        </p:nvSpPr>
        <p:spPr bwMode="auto">
          <a:xfrm>
            <a:off x="438913" y="2828925"/>
            <a:ext cx="8263889" cy="1778789"/>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45" name="Arrow: Pentagon 44">
            <a:extLst>
              <a:ext uri="{FF2B5EF4-FFF2-40B4-BE49-F238E27FC236}">
                <a16:creationId xmlns:a16="http://schemas.microsoft.com/office/drawing/2014/main" id="{94B34768-EEAD-4231-9FE1-1BB97FEB793B}"/>
              </a:ext>
            </a:extLst>
          </p:cNvPr>
          <p:cNvSpPr/>
          <p:nvPr/>
        </p:nvSpPr>
        <p:spPr>
          <a:xfrm>
            <a:off x="545355" y="3345318"/>
            <a:ext cx="1694948" cy="746002"/>
          </a:xfrm>
          <a:prstGeom prst="homePlate">
            <a:avLst>
              <a:gd name="adj" fmla="val 26017"/>
            </a:avLst>
          </a:prstGeom>
          <a:solidFill>
            <a:srgbClr val="243A5E"/>
          </a:solidFill>
          <a:ln>
            <a:noFill/>
          </a:ln>
        </p:spPr>
        <p:style>
          <a:lnRef idx="2">
            <a:schemeClr val="lt1">
              <a:hueOff val="0"/>
              <a:satOff val="0"/>
              <a:lumOff val="0"/>
              <a:alphaOff val="0"/>
            </a:schemeClr>
          </a:lnRef>
          <a:fillRef idx="1">
            <a:schemeClr val="accent2">
              <a:shade val="80000"/>
              <a:hueOff val="0"/>
              <a:satOff val="0"/>
              <a:lumOff val="0"/>
              <a:alphaOff val="0"/>
            </a:schemeClr>
          </a:fillRef>
          <a:effectRef idx="0">
            <a:schemeClr val="accent2">
              <a:shade val="80000"/>
              <a:hueOff val="0"/>
              <a:satOff val="0"/>
              <a:lumOff val="0"/>
              <a:alphaOff val="0"/>
            </a:schemeClr>
          </a:effectRef>
          <a:fontRef idx="minor">
            <a:schemeClr val="lt1"/>
          </a:fontRef>
        </p:style>
        <p:txBody>
          <a:bodyPr spcFirstLastPara="0" vert="horz" wrap="square" lIns="68580" tIns="34290" rIns="68580" bIns="34290" numCol="1" spcCol="1270" anchor="ctr" anchorCtr="0">
            <a:noAutofit/>
          </a:bodyPr>
          <a:lstStyle/>
          <a:p>
            <a:pPr algn="ctr" defTabSz="533400">
              <a:lnSpc>
                <a:spcPct val="90000"/>
              </a:lnSpc>
              <a:spcBef>
                <a:spcPct val="0"/>
              </a:spcBef>
              <a:spcAft>
                <a:spcPct val="35000"/>
              </a:spcAft>
            </a:pPr>
            <a:r>
              <a:rPr lang="en-GB" sz="1500">
                <a:latin typeface="+mj-lt"/>
              </a:rPr>
              <a:t>Lead</a:t>
            </a:r>
          </a:p>
        </p:txBody>
      </p:sp>
      <p:sp>
        <p:nvSpPr>
          <p:cNvPr id="46" name="Arrow: Chevron 45">
            <a:extLst>
              <a:ext uri="{FF2B5EF4-FFF2-40B4-BE49-F238E27FC236}">
                <a16:creationId xmlns:a16="http://schemas.microsoft.com/office/drawing/2014/main" id="{CFE7DC59-1585-4F90-BF72-9EF8DBC01E0B}"/>
              </a:ext>
            </a:extLst>
          </p:cNvPr>
          <p:cNvSpPr/>
          <p:nvPr/>
        </p:nvSpPr>
        <p:spPr>
          <a:xfrm>
            <a:off x="2134369" y="3345318"/>
            <a:ext cx="1694948" cy="746002"/>
          </a:xfrm>
          <a:prstGeom prst="chevron">
            <a:avLst>
              <a:gd name="adj" fmla="val 26017"/>
            </a:avLst>
          </a:prstGeom>
          <a:solidFill>
            <a:schemeClr val="accent4">
              <a:lumMod val="75000"/>
            </a:schemeClr>
          </a:solidFill>
          <a:ln>
            <a:noFill/>
          </a:ln>
        </p:spPr>
        <p:style>
          <a:lnRef idx="2">
            <a:schemeClr val="lt1">
              <a:hueOff val="0"/>
              <a:satOff val="0"/>
              <a:lumOff val="0"/>
              <a:alphaOff val="0"/>
            </a:schemeClr>
          </a:lnRef>
          <a:fillRef idx="1">
            <a:schemeClr val="accent2">
              <a:shade val="80000"/>
              <a:hueOff val="-28585"/>
              <a:satOff val="-7147"/>
              <a:lumOff val="10303"/>
              <a:alphaOff val="0"/>
            </a:schemeClr>
          </a:fillRef>
          <a:effectRef idx="0">
            <a:schemeClr val="accent2">
              <a:shade val="80000"/>
              <a:hueOff val="-28585"/>
              <a:satOff val="-7147"/>
              <a:lumOff val="10303"/>
              <a:alphaOff val="0"/>
            </a:schemeClr>
          </a:effectRef>
          <a:fontRef idx="minor">
            <a:schemeClr val="lt1"/>
          </a:fontRef>
        </p:style>
        <p:txBody>
          <a:bodyPr spcFirstLastPara="0" vert="horz" wrap="square" lIns="68580" tIns="34290" rIns="68580" bIns="34290" numCol="1" spcCol="1270" anchor="ctr" anchorCtr="0">
            <a:noAutofit/>
          </a:bodyPr>
          <a:lstStyle/>
          <a:p>
            <a:pPr algn="ctr" defTabSz="533400">
              <a:lnSpc>
                <a:spcPct val="90000"/>
              </a:lnSpc>
              <a:spcBef>
                <a:spcPct val="0"/>
              </a:spcBef>
              <a:spcAft>
                <a:spcPct val="35000"/>
              </a:spcAft>
            </a:pPr>
            <a:r>
              <a:rPr lang="en-GB" sz="1500">
                <a:latin typeface="+mj-lt"/>
              </a:rPr>
              <a:t>Opportunity</a:t>
            </a:r>
          </a:p>
        </p:txBody>
      </p:sp>
      <p:sp>
        <p:nvSpPr>
          <p:cNvPr id="47" name="Arrow: Chevron 46">
            <a:extLst>
              <a:ext uri="{FF2B5EF4-FFF2-40B4-BE49-F238E27FC236}">
                <a16:creationId xmlns:a16="http://schemas.microsoft.com/office/drawing/2014/main" id="{9A07C153-1DF1-4300-9F77-F23C5DA9714B}"/>
              </a:ext>
            </a:extLst>
          </p:cNvPr>
          <p:cNvSpPr/>
          <p:nvPr/>
        </p:nvSpPr>
        <p:spPr>
          <a:xfrm>
            <a:off x="3723384" y="3345318"/>
            <a:ext cx="1694948" cy="746002"/>
          </a:xfrm>
          <a:prstGeom prst="chevron">
            <a:avLst>
              <a:gd name="adj" fmla="val 26017"/>
            </a:avLst>
          </a:prstGeom>
          <a:solidFill>
            <a:schemeClr val="accent1">
              <a:lumMod val="50000"/>
            </a:schemeClr>
          </a:solidFill>
          <a:ln>
            <a:noFill/>
          </a:ln>
        </p:spPr>
        <p:style>
          <a:lnRef idx="2">
            <a:schemeClr val="lt1">
              <a:hueOff val="0"/>
              <a:satOff val="0"/>
              <a:lumOff val="0"/>
              <a:alphaOff val="0"/>
            </a:schemeClr>
          </a:lnRef>
          <a:fillRef idx="1">
            <a:schemeClr val="accent2">
              <a:shade val="80000"/>
              <a:hueOff val="-57171"/>
              <a:satOff val="-14293"/>
              <a:lumOff val="20607"/>
              <a:alphaOff val="0"/>
            </a:schemeClr>
          </a:fillRef>
          <a:effectRef idx="0">
            <a:schemeClr val="accent2">
              <a:shade val="80000"/>
              <a:hueOff val="-57171"/>
              <a:satOff val="-14293"/>
              <a:lumOff val="20607"/>
              <a:alphaOff val="0"/>
            </a:schemeClr>
          </a:effectRef>
          <a:fontRef idx="minor">
            <a:schemeClr val="lt1"/>
          </a:fontRef>
        </p:style>
        <p:txBody>
          <a:bodyPr spcFirstLastPara="0" vert="horz" wrap="square" lIns="68580" tIns="34290" rIns="68580" bIns="34290" numCol="1" spcCol="1270" anchor="ctr" anchorCtr="0">
            <a:noAutofit/>
          </a:bodyPr>
          <a:lstStyle/>
          <a:p>
            <a:pPr algn="ctr" defTabSz="533400">
              <a:lnSpc>
                <a:spcPct val="90000"/>
              </a:lnSpc>
              <a:spcBef>
                <a:spcPct val="0"/>
              </a:spcBef>
              <a:spcAft>
                <a:spcPct val="35000"/>
              </a:spcAft>
            </a:pPr>
            <a:r>
              <a:rPr lang="en-GB" sz="1500">
                <a:latin typeface="+mj-lt"/>
              </a:rPr>
              <a:t>Quote</a:t>
            </a:r>
          </a:p>
        </p:txBody>
      </p:sp>
      <p:sp>
        <p:nvSpPr>
          <p:cNvPr id="48" name="Arrow: Chevron 47">
            <a:extLst>
              <a:ext uri="{FF2B5EF4-FFF2-40B4-BE49-F238E27FC236}">
                <a16:creationId xmlns:a16="http://schemas.microsoft.com/office/drawing/2014/main" id="{3B1E3AA7-C145-40D9-81F6-15256B95A876}"/>
              </a:ext>
            </a:extLst>
          </p:cNvPr>
          <p:cNvSpPr/>
          <p:nvPr/>
        </p:nvSpPr>
        <p:spPr>
          <a:xfrm>
            <a:off x="5312399" y="3345318"/>
            <a:ext cx="1694948" cy="746002"/>
          </a:xfrm>
          <a:prstGeom prst="chevron">
            <a:avLst>
              <a:gd name="adj" fmla="val 26017"/>
            </a:avLst>
          </a:prstGeom>
          <a:solidFill>
            <a:schemeClr val="accent1">
              <a:lumMod val="75000"/>
            </a:schemeClr>
          </a:solidFill>
          <a:ln>
            <a:noFill/>
          </a:ln>
        </p:spPr>
        <p:style>
          <a:lnRef idx="2">
            <a:schemeClr val="lt1">
              <a:hueOff val="0"/>
              <a:satOff val="0"/>
              <a:lumOff val="0"/>
              <a:alphaOff val="0"/>
            </a:schemeClr>
          </a:lnRef>
          <a:fillRef idx="1">
            <a:schemeClr val="accent2">
              <a:shade val="80000"/>
              <a:hueOff val="-85756"/>
              <a:satOff val="-21440"/>
              <a:lumOff val="30910"/>
              <a:alphaOff val="0"/>
            </a:schemeClr>
          </a:fillRef>
          <a:effectRef idx="0">
            <a:schemeClr val="accent2">
              <a:shade val="80000"/>
              <a:hueOff val="-85756"/>
              <a:satOff val="-21440"/>
              <a:lumOff val="30910"/>
              <a:alphaOff val="0"/>
            </a:schemeClr>
          </a:effectRef>
          <a:fontRef idx="minor">
            <a:schemeClr val="lt1"/>
          </a:fontRef>
        </p:style>
        <p:txBody>
          <a:bodyPr spcFirstLastPara="0" vert="horz" wrap="square" lIns="68580" tIns="34290" rIns="68580" bIns="34290" numCol="1" spcCol="1270" anchor="ctr" anchorCtr="0">
            <a:noAutofit/>
          </a:bodyPr>
          <a:lstStyle/>
          <a:p>
            <a:pPr algn="ctr" defTabSz="533400">
              <a:lnSpc>
                <a:spcPct val="90000"/>
              </a:lnSpc>
              <a:spcBef>
                <a:spcPct val="0"/>
              </a:spcBef>
              <a:spcAft>
                <a:spcPct val="35000"/>
              </a:spcAft>
            </a:pPr>
            <a:r>
              <a:rPr lang="en-GB" sz="1500">
                <a:latin typeface="+mj-lt"/>
              </a:rPr>
              <a:t>Order</a:t>
            </a:r>
          </a:p>
        </p:txBody>
      </p:sp>
      <p:sp>
        <p:nvSpPr>
          <p:cNvPr id="49" name="Arrow: Chevron 48">
            <a:extLst>
              <a:ext uri="{FF2B5EF4-FFF2-40B4-BE49-F238E27FC236}">
                <a16:creationId xmlns:a16="http://schemas.microsoft.com/office/drawing/2014/main" id="{DDF9C08B-36BF-42F4-B784-B4A2446C70C4}"/>
              </a:ext>
            </a:extLst>
          </p:cNvPr>
          <p:cNvSpPr/>
          <p:nvPr/>
        </p:nvSpPr>
        <p:spPr>
          <a:xfrm>
            <a:off x="6901413" y="3345318"/>
            <a:ext cx="1694948" cy="746002"/>
          </a:xfrm>
          <a:prstGeom prst="chevron">
            <a:avLst>
              <a:gd name="adj" fmla="val 26017"/>
            </a:avLst>
          </a:prstGeom>
          <a:solidFill>
            <a:schemeClr val="accent1"/>
          </a:solidFill>
          <a:ln>
            <a:noFill/>
          </a:ln>
        </p:spPr>
        <p:style>
          <a:lnRef idx="2">
            <a:schemeClr val="lt1">
              <a:hueOff val="0"/>
              <a:satOff val="0"/>
              <a:lumOff val="0"/>
              <a:alphaOff val="0"/>
            </a:schemeClr>
          </a:lnRef>
          <a:fillRef idx="1">
            <a:schemeClr val="accent2">
              <a:shade val="80000"/>
              <a:hueOff val="-114341"/>
              <a:satOff val="-28586"/>
              <a:lumOff val="41213"/>
              <a:alphaOff val="0"/>
            </a:schemeClr>
          </a:fillRef>
          <a:effectRef idx="0">
            <a:schemeClr val="accent2">
              <a:shade val="80000"/>
              <a:hueOff val="-114341"/>
              <a:satOff val="-28586"/>
              <a:lumOff val="41213"/>
              <a:alphaOff val="0"/>
            </a:schemeClr>
          </a:effectRef>
          <a:fontRef idx="minor">
            <a:schemeClr val="lt1"/>
          </a:fontRef>
        </p:style>
        <p:txBody>
          <a:bodyPr spcFirstLastPara="0" vert="horz" wrap="square" lIns="68580" tIns="34290" rIns="68580" bIns="34290" numCol="1" spcCol="1270" anchor="ctr" anchorCtr="0">
            <a:noAutofit/>
          </a:bodyPr>
          <a:lstStyle/>
          <a:p>
            <a:pPr algn="ctr" defTabSz="533400">
              <a:lnSpc>
                <a:spcPct val="90000"/>
              </a:lnSpc>
              <a:spcBef>
                <a:spcPct val="0"/>
              </a:spcBef>
              <a:spcAft>
                <a:spcPct val="35000"/>
              </a:spcAft>
            </a:pPr>
            <a:r>
              <a:rPr lang="en-GB" sz="1500">
                <a:latin typeface="+mj-lt"/>
              </a:rPr>
              <a:t>Invoice</a:t>
            </a:r>
          </a:p>
        </p:txBody>
      </p:sp>
    </p:spTree>
    <p:extLst>
      <p:ext uri="{BB962C8B-B14F-4D97-AF65-F5344CB8AC3E}">
        <p14:creationId xmlns:p14="http://schemas.microsoft.com/office/powerpoint/2010/main" val="3094047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A5DDC-FBBC-43E2-ADC1-DB0827C11032}"/>
              </a:ext>
            </a:extLst>
          </p:cNvPr>
          <p:cNvSpPr>
            <a:spLocks noGrp="1"/>
          </p:cNvSpPr>
          <p:nvPr>
            <p:ph type="title"/>
          </p:nvPr>
        </p:nvSpPr>
        <p:spPr/>
        <p:txBody>
          <a:bodyPr/>
          <a:lstStyle/>
          <a:p>
            <a:r>
              <a:rPr lang="en-US" dirty="0"/>
              <a:t>Common terms</a:t>
            </a:r>
          </a:p>
        </p:txBody>
      </p:sp>
      <p:sp>
        <p:nvSpPr>
          <p:cNvPr id="38" name="Rectangle 37">
            <a:extLst>
              <a:ext uri="{FF2B5EF4-FFF2-40B4-BE49-F238E27FC236}">
                <a16:creationId xmlns:a16="http://schemas.microsoft.com/office/drawing/2014/main" id="{8BB7963A-FF21-48C0-BF6C-3C7FFE694C00}"/>
              </a:ext>
              <a:ext uri="{C183D7F6-B498-43B3-948B-1728B52AA6E4}">
                <adec:decorative xmlns:adec="http://schemas.microsoft.com/office/drawing/2017/decorative" val="1"/>
              </a:ext>
            </a:extLst>
          </p:cNvPr>
          <p:cNvSpPr/>
          <p:nvPr/>
        </p:nvSpPr>
        <p:spPr bwMode="auto">
          <a:xfrm>
            <a:off x="438913" y="871538"/>
            <a:ext cx="8263889" cy="3736176"/>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68580" rIns="137160" bIns="68580"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39" name="Text Placeholder 2">
            <a:extLst>
              <a:ext uri="{FF2B5EF4-FFF2-40B4-BE49-F238E27FC236}">
                <a16:creationId xmlns:a16="http://schemas.microsoft.com/office/drawing/2014/main" id="{33E0F843-ACA4-460C-9F76-C9A408168C6B}"/>
              </a:ext>
            </a:extLst>
          </p:cNvPr>
          <p:cNvSpPr txBox="1">
            <a:spLocks/>
          </p:cNvSpPr>
          <p:nvPr/>
        </p:nvSpPr>
        <p:spPr>
          <a:xfrm>
            <a:off x="535782" y="967220"/>
            <a:ext cx="2641936" cy="464407"/>
          </a:xfrm>
          <a:prstGeom prst="rect">
            <a:avLst/>
          </a:prstGeom>
          <a:solidFill>
            <a:schemeClr val="bg1">
              <a:lumMod val="95000"/>
            </a:schemeClr>
          </a:solidFill>
        </p:spPr>
        <p:txBody>
          <a:bodyPr lIns="137160" tIns="68580" rIns="137160" bIns="6858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a:t>Account</a:t>
            </a:r>
            <a:endParaRPr lang="en-US" sz="1800"/>
          </a:p>
        </p:txBody>
      </p:sp>
      <p:sp>
        <p:nvSpPr>
          <p:cNvPr id="40" name="Text Placeholder 2">
            <a:extLst>
              <a:ext uri="{FF2B5EF4-FFF2-40B4-BE49-F238E27FC236}">
                <a16:creationId xmlns:a16="http://schemas.microsoft.com/office/drawing/2014/main" id="{95086206-9730-4E6C-ACD3-D01FD5E55019}"/>
              </a:ext>
            </a:extLst>
          </p:cNvPr>
          <p:cNvSpPr txBox="1">
            <a:spLocks/>
          </p:cNvSpPr>
          <p:nvPr/>
        </p:nvSpPr>
        <p:spPr>
          <a:xfrm>
            <a:off x="535782" y="1480621"/>
            <a:ext cx="2641936" cy="464407"/>
          </a:xfrm>
          <a:prstGeom prst="rect">
            <a:avLst/>
          </a:prstGeom>
          <a:solidFill>
            <a:schemeClr val="bg1">
              <a:lumMod val="95000"/>
            </a:schemeClr>
          </a:solidFill>
        </p:spPr>
        <p:txBody>
          <a:bodyPr lIns="137160" tIns="68580" rIns="137160" bIns="6858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a:t>Activities</a:t>
            </a:r>
            <a:endParaRPr lang="en-US" sz="1800"/>
          </a:p>
        </p:txBody>
      </p:sp>
      <p:sp>
        <p:nvSpPr>
          <p:cNvPr id="41" name="Text Placeholder 2">
            <a:extLst>
              <a:ext uri="{FF2B5EF4-FFF2-40B4-BE49-F238E27FC236}">
                <a16:creationId xmlns:a16="http://schemas.microsoft.com/office/drawing/2014/main" id="{49F80E1D-A706-4400-A962-1DD5CF5222A7}"/>
              </a:ext>
            </a:extLst>
          </p:cNvPr>
          <p:cNvSpPr txBox="1">
            <a:spLocks/>
          </p:cNvSpPr>
          <p:nvPr/>
        </p:nvSpPr>
        <p:spPr>
          <a:xfrm>
            <a:off x="535782" y="1994022"/>
            <a:ext cx="2641936" cy="464407"/>
          </a:xfrm>
          <a:prstGeom prst="rect">
            <a:avLst/>
          </a:prstGeom>
          <a:solidFill>
            <a:schemeClr val="bg1">
              <a:lumMod val="95000"/>
            </a:schemeClr>
          </a:solidFill>
        </p:spPr>
        <p:txBody>
          <a:bodyPr lIns="137160" tIns="68580" rIns="137160" bIns="6858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a:t>AI</a:t>
            </a:r>
            <a:endParaRPr lang="en-US" sz="1800"/>
          </a:p>
        </p:txBody>
      </p:sp>
      <p:sp>
        <p:nvSpPr>
          <p:cNvPr id="42" name="Text Placeholder 2">
            <a:extLst>
              <a:ext uri="{FF2B5EF4-FFF2-40B4-BE49-F238E27FC236}">
                <a16:creationId xmlns:a16="http://schemas.microsoft.com/office/drawing/2014/main" id="{4418ABD1-D4A1-4FE8-AC17-64E03A30D9C0}"/>
              </a:ext>
            </a:extLst>
          </p:cNvPr>
          <p:cNvSpPr txBox="1">
            <a:spLocks/>
          </p:cNvSpPr>
          <p:nvPr/>
        </p:nvSpPr>
        <p:spPr>
          <a:xfrm>
            <a:off x="535782" y="2507424"/>
            <a:ext cx="2641936" cy="464407"/>
          </a:xfrm>
          <a:prstGeom prst="rect">
            <a:avLst/>
          </a:prstGeom>
          <a:solidFill>
            <a:schemeClr val="bg1">
              <a:lumMod val="95000"/>
            </a:schemeClr>
          </a:solidFill>
        </p:spPr>
        <p:txBody>
          <a:bodyPr lIns="137160" tIns="68580" rIns="137160" bIns="6858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a:t>Business Process Flow</a:t>
            </a:r>
            <a:endParaRPr lang="en-US" sz="1800"/>
          </a:p>
        </p:txBody>
      </p:sp>
      <p:sp>
        <p:nvSpPr>
          <p:cNvPr id="43" name="Text Placeholder 2">
            <a:extLst>
              <a:ext uri="{FF2B5EF4-FFF2-40B4-BE49-F238E27FC236}">
                <a16:creationId xmlns:a16="http://schemas.microsoft.com/office/drawing/2014/main" id="{120EE039-6631-464A-96EB-F3B0D3C64560}"/>
              </a:ext>
            </a:extLst>
          </p:cNvPr>
          <p:cNvSpPr txBox="1">
            <a:spLocks/>
          </p:cNvSpPr>
          <p:nvPr/>
        </p:nvSpPr>
        <p:spPr>
          <a:xfrm>
            <a:off x="535782" y="3020825"/>
            <a:ext cx="2641936" cy="464407"/>
          </a:xfrm>
          <a:prstGeom prst="rect">
            <a:avLst/>
          </a:prstGeom>
          <a:solidFill>
            <a:schemeClr val="bg1">
              <a:lumMod val="95000"/>
            </a:schemeClr>
          </a:solidFill>
        </p:spPr>
        <p:txBody>
          <a:bodyPr lIns="137160" tIns="68580" rIns="137160" bIns="6858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a:t>COLAC</a:t>
            </a:r>
            <a:endParaRPr lang="en-US" sz="1800"/>
          </a:p>
        </p:txBody>
      </p:sp>
      <p:sp>
        <p:nvSpPr>
          <p:cNvPr id="44" name="Text Placeholder 2">
            <a:extLst>
              <a:ext uri="{FF2B5EF4-FFF2-40B4-BE49-F238E27FC236}">
                <a16:creationId xmlns:a16="http://schemas.microsoft.com/office/drawing/2014/main" id="{23788E1B-A8BA-45DE-824C-457E3477A167}"/>
              </a:ext>
            </a:extLst>
          </p:cNvPr>
          <p:cNvSpPr txBox="1">
            <a:spLocks/>
          </p:cNvSpPr>
          <p:nvPr/>
        </p:nvSpPr>
        <p:spPr>
          <a:xfrm>
            <a:off x="535782" y="3534226"/>
            <a:ext cx="2641936" cy="464407"/>
          </a:xfrm>
          <a:prstGeom prst="rect">
            <a:avLst/>
          </a:prstGeom>
          <a:solidFill>
            <a:schemeClr val="bg1">
              <a:lumMod val="95000"/>
            </a:schemeClr>
          </a:solidFill>
        </p:spPr>
        <p:txBody>
          <a:bodyPr lIns="137160" tIns="68580" rIns="137160" bIns="6858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a:t>Contact</a:t>
            </a:r>
            <a:endParaRPr lang="en-US" sz="1800"/>
          </a:p>
        </p:txBody>
      </p:sp>
      <p:sp>
        <p:nvSpPr>
          <p:cNvPr id="45" name="Text Placeholder 2">
            <a:extLst>
              <a:ext uri="{FF2B5EF4-FFF2-40B4-BE49-F238E27FC236}">
                <a16:creationId xmlns:a16="http://schemas.microsoft.com/office/drawing/2014/main" id="{2F825FBD-AEEB-479A-A91A-AFDF03688D55}"/>
              </a:ext>
            </a:extLst>
          </p:cNvPr>
          <p:cNvSpPr txBox="1">
            <a:spLocks/>
          </p:cNvSpPr>
          <p:nvPr/>
        </p:nvSpPr>
        <p:spPr>
          <a:xfrm>
            <a:off x="535782" y="4047627"/>
            <a:ext cx="2641936" cy="464407"/>
          </a:xfrm>
          <a:prstGeom prst="rect">
            <a:avLst/>
          </a:prstGeom>
          <a:solidFill>
            <a:schemeClr val="bg1">
              <a:lumMod val="95000"/>
            </a:schemeClr>
          </a:solidFill>
        </p:spPr>
        <p:txBody>
          <a:bodyPr lIns="137160" tIns="68580" rIns="137160" bIns="6858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a:t>Customer</a:t>
            </a:r>
            <a:endParaRPr lang="en-US" sz="1800"/>
          </a:p>
        </p:txBody>
      </p:sp>
      <p:sp>
        <p:nvSpPr>
          <p:cNvPr id="46" name="Text Placeholder 2">
            <a:extLst>
              <a:ext uri="{FF2B5EF4-FFF2-40B4-BE49-F238E27FC236}">
                <a16:creationId xmlns:a16="http://schemas.microsoft.com/office/drawing/2014/main" id="{C43827D8-A4F3-40CF-88FA-E18AD9554BBE}"/>
              </a:ext>
            </a:extLst>
          </p:cNvPr>
          <p:cNvSpPr txBox="1">
            <a:spLocks/>
          </p:cNvSpPr>
          <p:nvPr/>
        </p:nvSpPr>
        <p:spPr>
          <a:xfrm>
            <a:off x="3249890" y="967220"/>
            <a:ext cx="2641936" cy="464407"/>
          </a:xfrm>
          <a:prstGeom prst="rect">
            <a:avLst/>
          </a:prstGeom>
          <a:solidFill>
            <a:schemeClr val="bg1">
              <a:lumMod val="95000"/>
            </a:schemeClr>
          </a:solidFill>
        </p:spPr>
        <p:txBody>
          <a:bodyPr lIns="137160" tIns="68580" rIns="137160" bIns="68580" anchor="ctr">
            <a:no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500"/>
              <a:t>Data model</a:t>
            </a:r>
          </a:p>
        </p:txBody>
      </p:sp>
      <p:sp>
        <p:nvSpPr>
          <p:cNvPr id="47" name="Text Placeholder 2">
            <a:extLst>
              <a:ext uri="{FF2B5EF4-FFF2-40B4-BE49-F238E27FC236}">
                <a16:creationId xmlns:a16="http://schemas.microsoft.com/office/drawing/2014/main" id="{CBCDE4A6-FBD5-4D84-BD98-2C988EE8E5A9}"/>
              </a:ext>
            </a:extLst>
          </p:cNvPr>
          <p:cNvSpPr txBox="1">
            <a:spLocks/>
          </p:cNvSpPr>
          <p:nvPr/>
        </p:nvSpPr>
        <p:spPr>
          <a:xfrm>
            <a:off x="3249890" y="1480621"/>
            <a:ext cx="2641936" cy="464407"/>
          </a:xfrm>
          <a:prstGeom prst="rect">
            <a:avLst/>
          </a:prstGeom>
          <a:solidFill>
            <a:schemeClr val="bg1">
              <a:lumMod val="95000"/>
            </a:schemeClr>
          </a:solidFill>
        </p:spPr>
        <p:txBody>
          <a:bodyPr lIns="137160" tIns="68580" rIns="137160" bIns="68580" anchor="ctr">
            <a:no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500" dirty="0"/>
              <a:t>Table</a:t>
            </a:r>
          </a:p>
        </p:txBody>
      </p:sp>
      <p:sp>
        <p:nvSpPr>
          <p:cNvPr id="48" name="Text Placeholder 2">
            <a:extLst>
              <a:ext uri="{FF2B5EF4-FFF2-40B4-BE49-F238E27FC236}">
                <a16:creationId xmlns:a16="http://schemas.microsoft.com/office/drawing/2014/main" id="{3E536311-F167-4180-BC8D-CAAF1299D57B}"/>
              </a:ext>
            </a:extLst>
          </p:cNvPr>
          <p:cNvSpPr txBox="1">
            <a:spLocks/>
          </p:cNvSpPr>
          <p:nvPr/>
        </p:nvSpPr>
        <p:spPr>
          <a:xfrm>
            <a:off x="3249890" y="1994022"/>
            <a:ext cx="2641936" cy="464407"/>
          </a:xfrm>
          <a:prstGeom prst="rect">
            <a:avLst/>
          </a:prstGeom>
          <a:solidFill>
            <a:schemeClr val="bg1">
              <a:lumMod val="95000"/>
            </a:schemeClr>
          </a:solidFill>
        </p:spPr>
        <p:txBody>
          <a:bodyPr lIns="137160" tIns="68580" rIns="137160" bIns="68580" anchor="ctr">
            <a:no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500" dirty="0"/>
              <a:t>Column</a:t>
            </a:r>
          </a:p>
        </p:txBody>
      </p:sp>
      <p:sp>
        <p:nvSpPr>
          <p:cNvPr id="49" name="Text Placeholder 2">
            <a:extLst>
              <a:ext uri="{FF2B5EF4-FFF2-40B4-BE49-F238E27FC236}">
                <a16:creationId xmlns:a16="http://schemas.microsoft.com/office/drawing/2014/main" id="{11952618-2F1B-4BB0-AB62-5FFAD75EE8DA}"/>
              </a:ext>
            </a:extLst>
          </p:cNvPr>
          <p:cNvSpPr txBox="1">
            <a:spLocks/>
          </p:cNvSpPr>
          <p:nvPr/>
        </p:nvSpPr>
        <p:spPr>
          <a:xfrm>
            <a:off x="3249890" y="2507424"/>
            <a:ext cx="2641936" cy="464407"/>
          </a:xfrm>
          <a:prstGeom prst="rect">
            <a:avLst/>
          </a:prstGeom>
          <a:solidFill>
            <a:schemeClr val="bg1">
              <a:lumMod val="95000"/>
            </a:schemeClr>
          </a:solidFill>
        </p:spPr>
        <p:txBody>
          <a:bodyPr lIns="137160" tIns="68580" rIns="137160" bIns="68580" anchor="ctr">
            <a:no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500"/>
              <a:t>Lead</a:t>
            </a:r>
          </a:p>
        </p:txBody>
      </p:sp>
      <p:sp>
        <p:nvSpPr>
          <p:cNvPr id="50" name="Text Placeholder 2">
            <a:extLst>
              <a:ext uri="{FF2B5EF4-FFF2-40B4-BE49-F238E27FC236}">
                <a16:creationId xmlns:a16="http://schemas.microsoft.com/office/drawing/2014/main" id="{BD7D9855-63D3-479E-A87E-213353CCDEBF}"/>
              </a:ext>
            </a:extLst>
          </p:cNvPr>
          <p:cNvSpPr txBox="1">
            <a:spLocks/>
          </p:cNvSpPr>
          <p:nvPr/>
        </p:nvSpPr>
        <p:spPr>
          <a:xfrm>
            <a:off x="3249890" y="3020825"/>
            <a:ext cx="2641936" cy="464407"/>
          </a:xfrm>
          <a:prstGeom prst="rect">
            <a:avLst/>
          </a:prstGeom>
          <a:solidFill>
            <a:schemeClr val="bg1">
              <a:lumMod val="95000"/>
            </a:schemeClr>
          </a:solidFill>
        </p:spPr>
        <p:txBody>
          <a:bodyPr lIns="137160" tIns="68580" rIns="137160" bIns="68580" anchor="ctr">
            <a:no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500"/>
              <a:t>Opportunity</a:t>
            </a:r>
          </a:p>
        </p:txBody>
      </p:sp>
      <p:sp>
        <p:nvSpPr>
          <p:cNvPr id="51" name="Text Placeholder 2">
            <a:extLst>
              <a:ext uri="{FF2B5EF4-FFF2-40B4-BE49-F238E27FC236}">
                <a16:creationId xmlns:a16="http://schemas.microsoft.com/office/drawing/2014/main" id="{56AAA606-667D-466E-B472-94104D303820}"/>
              </a:ext>
            </a:extLst>
          </p:cNvPr>
          <p:cNvSpPr txBox="1">
            <a:spLocks/>
          </p:cNvSpPr>
          <p:nvPr/>
        </p:nvSpPr>
        <p:spPr>
          <a:xfrm>
            <a:off x="3249890" y="3534226"/>
            <a:ext cx="2641936" cy="464407"/>
          </a:xfrm>
          <a:prstGeom prst="rect">
            <a:avLst/>
          </a:prstGeom>
          <a:solidFill>
            <a:schemeClr val="bg1">
              <a:lumMod val="95000"/>
            </a:schemeClr>
          </a:solidFill>
        </p:spPr>
        <p:txBody>
          <a:bodyPr lIns="137160" tIns="68580" rIns="137160" bIns="68580" anchor="ctr">
            <a:no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500"/>
              <a:t>Product Catalog</a:t>
            </a:r>
          </a:p>
        </p:txBody>
      </p:sp>
      <p:sp>
        <p:nvSpPr>
          <p:cNvPr id="52" name="Text Placeholder 2">
            <a:extLst>
              <a:ext uri="{FF2B5EF4-FFF2-40B4-BE49-F238E27FC236}">
                <a16:creationId xmlns:a16="http://schemas.microsoft.com/office/drawing/2014/main" id="{D2800BD5-2504-46B6-88E3-247768318AA3}"/>
              </a:ext>
            </a:extLst>
          </p:cNvPr>
          <p:cNvSpPr txBox="1">
            <a:spLocks/>
          </p:cNvSpPr>
          <p:nvPr/>
        </p:nvSpPr>
        <p:spPr>
          <a:xfrm>
            <a:off x="3249890" y="4047627"/>
            <a:ext cx="2641936" cy="464407"/>
          </a:xfrm>
          <a:prstGeom prst="rect">
            <a:avLst/>
          </a:prstGeom>
          <a:solidFill>
            <a:schemeClr val="bg1">
              <a:lumMod val="95000"/>
            </a:schemeClr>
          </a:solidFill>
        </p:spPr>
        <p:txBody>
          <a:bodyPr lIns="137160" tIns="68580" rIns="137160" bIns="68580" anchor="ctr">
            <a:no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500" dirty="0"/>
              <a:t>Rows</a:t>
            </a:r>
          </a:p>
        </p:txBody>
      </p:sp>
      <p:sp>
        <p:nvSpPr>
          <p:cNvPr id="53" name="Text Placeholder 2">
            <a:extLst>
              <a:ext uri="{FF2B5EF4-FFF2-40B4-BE49-F238E27FC236}">
                <a16:creationId xmlns:a16="http://schemas.microsoft.com/office/drawing/2014/main" id="{EC066720-6F5B-48B2-A202-C3DA78D7199F}"/>
              </a:ext>
            </a:extLst>
          </p:cNvPr>
          <p:cNvSpPr txBox="1">
            <a:spLocks/>
          </p:cNvSpPr>
          <p:nvPr/>
        </p:nvSpPr>
        <p:spPr>
          <a:xfrm>
            <a:off x="5963997" y="967220"/>
            <a:ext cx="2641936" cy="464407"/>
          </a:xfrm>
          <a:prstGeom prst="rect">
            <a:avLst/>
          </a:prstGeom>
          <a:solidFill>
            <a:schemeClr val="bg1">
              <a:lumMod val="95000"/>
            </a:schemeClr>
          </a:solidFill>
        </p:spPr>
        <p:txBody>
          <a:bodyPr lIns="137160" tIns="68580" rIns="137160" bIns="68580" anchor="ctr">
            <a:no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500"/>
              <a:t>Sales Hub</a:t>
            </a:r>
          </a:p>
        </p:txBody>
      </p:sp>
      <p:sp>
        <p:nvSpPr>
          <p:cNvPr id="54" name="Text Placeholder 2">
            <a:extLst>
              <a:ext uri="{FF2B5EF4-FFF2-40B4-BE49-F238E27FC236}">
                <a16:creationId xmlns:a16="http://schemas.microsoft.com/office/drawing/2014/main" id="{9C7D3E7F-21D1-4450-B368-268A092490ED}"/>
              </a:ext>
            </a:extLst>
          </p:cNvPr>
          <p:cNvSpPr txBox="1">
            <a:spLocks/>
          </p:cNvSpPr>
          <p:nvPr/>
        </p:nvSpPr>
        <p:spPr>
          <a:xfrm>
            <a:off x="5963997" y="1480621"/>
            <a:ext cx="2641936" cy="464407"/>
          </a:xfrm>
          <a:prstGeom prst="rect">
            <a:avLst/>
          </a:prstGeom>
          <a:solidFill>
            <a:schemeClr val="bg1">
              <a:lumMod val="95000"/>
            </a:schemeClr>
          </a:solidFill>
        </p:spPr>
        <p:txBody>
          <a:bodyPr lIns="137160" tIns="68580" rIns="137160" bIns="68580" anchor="ctr">
            <a:no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500"/>
              <a:t>Security Role</a:t>
            </a:r>
          </a:p>
        </p:txBody>
      </p:sp>
      <p:sp>
        <p:nvSpPr>
          <p:cNvPr id="55" name="Text Placeholder 2">
            <a:extLst>
              <a:ext uri="{FF2B5EF4-FFF2-40B4-BE49-F238E27FC236}">
                <a16:creationId xmlns:a16="http://schemas.microsoft.com/office/drawing/2014/main" id="{F9A0A6DB-E804-4822-815C-55E183D85A80}"/>
              </a:ext>
            </a:extLst>
          </p:cNvPr>
          <p:cNvSpPr txBox="1">
            <a:spLocks/>
          </p:cNvSpPr>
          <p:nvPr/>
        </p:nvSpPr>
        <p:spPr>
          <a:xfrm>
            <a:off x="5963997" y="1994022"/>
            <a:ext cx="2641936" cy="464407"/>
          </a:xfrm>
          <a:prstGeom prst="rect">
            <a:avLst/>
          </a:prstGeom>
          <a:solidFill>
            <a:schemeClr val="bg1">
              <a:lumMod val="95000"/>
            </a:schemeClr>
          </a:solidFill>
        </p:spPr>
        <p:txBody>
          <a:bodyPr lIns="137160" tIns="68580" rIns="137160" bIns="68580" anchor="ctr">
            <a:no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500"/>
              <a:t>Sitemap</a:t>
            </a:r>
          </a:p>
        </p:txBody>
      </p:sp>
      <p:sp>
        <p:nvSpPr>
          <p:cNvPr id="56" name="Text Placeholder 2">
            <a:extLst>
              <a:ext uri="{FF2B5EF4-FFF2-40B4-BE49-F238E27FC236}">
                <a16:creationId xmlns:a16="http://schemas.microsoft.com/office/drawing/2014/main" id="{09B92196-97AD-44EB-A941-1DD7DC32BAFE}"/>
              </a:ext>
            </a:extLst>
          </p:cNvPr>
          <p:cNvSpPr txBox="1">
            <a:spLocks/>
          </p:cNvSpPr>
          <p:nvPr/>
        </p:nvSpPr>
        <p:spPr>
          <a:xfrm>
            <a:off x="5963997" y="2507424"/>
            <a:ext cx="2641936" cy="464407"/>
          </a:xfrm>
          <a:prstGeom prst="rect">
            <a:avLst/>
          </a:prstGeom>
          <a:solidFill>
            <a:schemeClr val="bg1">
              <a:lumMod val="95000"/>
            </a:schemeClr>
          </a:solidFill>
        </p:spPr>
        <p:txBody>
          <a:bodyPr lIns="137160" tIns="68580" rIns="137160" bIns="68580" anchor="ctr">
            <a:no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500"/>
              <a:t>Solution</a:t>
            </a:r>
          </a:p>
        </p:txBody>
      </p:sp>
      <p:sp>
        <p:nvSpPr>
          <p:cNvPr id="59" name="Text Placeholder 2">
            <a:extLst>
              <a:ext uri="{FF2B5EF4-FFF2-40B4-BE49-F238E27FC236}">
                <a16:creationId xmlns:a16="http://schemas.microsoft.com/office/drawing/2014/main" id="{A3F8A316-0740-4EDA-B80D-AE34C1F4DE0E}"/>
              </a:ext>
            </a:extLst>
          </p:cNvPr>
          <p:cNvSpPr txBox="1">
            <a:spLocks/>
          </p:cNvSpPr>
          <p:nvPr/>
        </p:nvSpPr>
        <p:spPr>
          <a:xfrm>
            <a:off x="5963997" y="3020825"/>
            <a:ext cx="2641936" cy="464407"/>
          </a:xfrm>
          <a:prstGeom prst="rect">
            <a:avLst/>
          </a:prstGeom>
          <a:solidFill>
            <a:schemeClr val="bg1">
              <a:lumMod val="95000"/>
            </a:schemeClr>
          </a:solidFill>
        </p:spPr>
        <p:txBody>
          <a:bodyPr lIns="137160" tIns="68580" rIns="137160" bIns="68580" anchor="ctr">
            <a:no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500"/>
              <a:t>Unified Interface</a:t>
            </a:r>
          </a:p>
        </p:txBody>
      </p:sp>
      <p:sp>
        <p:nvSpPr>
          <p:cNvPr id="60" name="Text Placeholder 2">
            <a:extLst>
              <a:ext uri="{FF2B5EF4-FFF2-40B4-BE49-F238E27FC236}">
                <a16:creationId xmlns:a16="http://schemas.microsoft.com/office/drawing/2014/main" id="{A85377A3-5647-4E05-96CD-4D45F6E9199E}"/>
              </a:ext>
            </a:extLst>
          </p:cNvPr>
          <p:cNvSpPr txBox="1">
            <a:spLocks/>
          </p:cNvSpPr>
          <p:nvPr/>
        </p:nvSpPr>
        <p:spPr>
          <a:xfrm>
            <a:off x="5963997" y="3534226"/>
            <a:ext cx="2641936" cy="464407"/>
          </a:xfrm>
          <a:prstGeom prst="rect">
            <a:avLst/>
          </a:prstGeom>
          <a:solidFill>
            <a:schemeClr val="bg1">
              <a:lumMod val="95000"/>
            </a:schemeClr>
          </a:solidFill>
        </p:spPr>
        <p:txBody>
          <a:bodyPr lIns="137160" tIns="68580" rIns="137160" bIns="68580" anchor="ctr">
            <a:no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500"/>
              <a:t>User</a:t>
            </a:r>
          </a:p>
        </p:txBody>
      </p:sp>
      <p:sp>
        <p:nvSpPr>
          <p:cNvPr id="61" name="Text Placeholder 2">
            <a:extLst>
              <a:ext uri="{FF2B5EF4-FFF2-40B4-BE49-F238E27FC236}">
                <a16:creationId xmlns:a16="http://schemas.microsoft.com/office/drawing/2014/main" id="{1C8371C2-44F6-4F15-B1EE-61ECA03DB4B3}"/>
              </a:ext>
            </a:extLst>
          </p:cNvPr>
          <p:cNvSpPr txBox="1">
            <a:spLocks/>
          </p:cNvSpPr>
          <p:nvPr/>
        </p:nvSpPr>
        <p:spPr>
          <a:xfrm>
            <a:off x="5963997" y="4047627"/>
            <a:ext cx="2641936" cy="464407"/>
          </a:xfrm>
          <a:prstGeom prst="rect">
            <a:avLst/>
          </a:prstGeom>
          <a:solidFill>
            <a:schemeClr val="bg1">
              <a:lumMod val="95000"/>
            </a:schemeClr>
          </a:solidFill>
        </p:spPr>
        <p:txBody>
          <a:bodyPr lIns="137160" tIns="68580" rIns="137160" bIns="68580" anchor="ctr">
            <a:no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500"/>
              <a:t>View</a:t>
            </a:r>
          </a:p>
        </p:txBody>
      </p:sp>
    </p:spTree>
    <p:extLst>
      <p:ext uri="{BB962C8B-B14F-4D97-AF65-F5344CB8AC3E}">
        <p14:creationId xmlns:p14="http://schemas.microsoft.com/office/powerpoint/2010/main" val="3160628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00">
        <p159:morph option="byObject"/>
      </p:transition>
    </mc:Choice>
    <mc:Fallback xmlns="">
      <p:transition spd="slow" advTm="7000">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6DDD38AD95F694AAE36D0B84ED09619" ma:contentTypeVersion="2" ma:contentTypeDescription="Create a new document." ma:contentTypeScope="" ma:versionID="5624890e90fb49eccdda15bfc1845b86">
  <xsd:schema xmlns:xsd="http://www.w3.org/2001/XMLSchema" xmlns:xs="http://www.w3.org/2001/XMLSchema" xmlns:p="http://schemas.microsoft.com/office/2006/metadata/properties" xmlns:ns2="06cdbe2c-c5c4-4a13-be93-b25c421b1525" targetNamespace="http://schemas.microsoft.com/office/2006/metadata/properties" ma:root="true" ma:fieldsID="a1fa8c5e6c354fcbf15eaa402b843f8c" ns2:_="">
    <xsd:import namespace="06cdbe2c-c5c4-4a13-be93-b25c421b1525"/>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cdbe2c-c5c4-4a13-be93-b25c421b152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3D9F7D8-DAB0-4F3F-8F3B-DD7148D603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6cdbe2c-c5c4-4a13-be93-b25c421b152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0DE3A63-EA63-4343-B06B-48EFC54B8DE3}">
  <ds:schemaRefs>
    <ds:schemaRef ds:uri="http://schemas.microsoft.com/sharepoint/v3/contenttype/forms"/>
  </ds:schemaRefs>
</ds:datastoreItem>
</file>

<file path=customXml/itemProps3.xml><?xml version="1.0" encoding="utf-8"?>
<ds:datastoreItem xmlns:ds="http://schemas.openxmlformats.org/officeDocument/2006/customXml" ds:itemID="{4B30E371-FEB2-493D-B7AC-FF2C74FEA72E}">
  <ds:schemaRefs>
    <ds:schemaRef ds:uri="http://schemas.microsoft.com/office/2006/metadata/properties"/>
    <ds:schemaRef ds:uri="6d75c14e-83e1-408a-927d-888e8a96bb8d"/>
    <ds:schemaRef ds:uri="http://purl.org/dc/elements/1.1/"/>
    <ds:schemaRef ds:uri="http://schemas.microsoft.com/office/infopath/2007/PartnerControls"/>
    <ds:schemaRef ds:uri="http://schemas.microsoft.com/office/2006/documentManagement/types"/>
    <ds:schemaRef ds:uri="http://purl.org/dc/term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9967</TotalTime>
  <Words>1886</Words>
  <Application>Microsoft Office PowerPoint</Application>
  <PresentationFormat>On-screen Show (16:9)</PresentationFormat>
  <Paragraphs>367</Paragraphs>
  <Slides>66</Slides>
  <Notes>57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66</vt:i4>
      </vt:variant>
    </vt:vector>
  </HeadingPairs>
  <TitlesOfParts>
    <vt:vector size="76" baseType="lpstr">
      <vt:lpstr>Arial</vt:lpstr>
      <vt:lpstr>Calibri</vt:lpstr>
      <vt:lpstr>Century Gothic</vt:lpstr>
      <vt:lpstr>Conthrax Sb</vt:lpstr>
      <vt:lpstr>Courier New</vt:lpstr>
      <vt:lpstr>Merriweather</vt:lpstr>
      <vt:lpstr>Segoe UI</vt:lpstr>
      <vt:lpstr>Segoe UI Light</vt:lpstr>
      <vt:lpstr>Wingdings</vt:lpstr>
      <vt:lpstr>Office Theme</vt:lpstr>
      <vt:lpstr>PowerPoint Presentation</vt:lpstr>
      <vt:lpstr>PowerPoint Presentation</vt:lpstr>
      <vt:lpstr>PowerPoint Presentation</vt:lpstr>
      <vt:lpstr>PowerPoint Presentation</vt:lpstr>
      <vt:lpstr>CRM Systems</vt:lpstr>
      <vt:lpstr>PowerPoint Presentation</vt:lpstr>
      <vt:lpstr>PowerPoint Presentation</vt:lpstr>
      <vt:lpstr>Sales process overview</vt:lpstr>
      <vt:lpstr>Common terms</vt:lpstr>
      <vt:lpstr>Work with leads in Dynamics 365 Sales</vt:lpstr>
      <vt:lpstr>Opportunity management lifecycle</vt:lpstr>
      <vt:lpstr>Product lifecycle </vt:lpstr>
      <vt:lpstr>Product families</vt:lpstr>
      <vt:lpstr>View a product hierarchy</vt:lpstr>
      <vt:lpstr>Sales order processing overview</vt:lpstr>
      <vt:lpstr>Sales order processing overview</vt:lpstr>
      <vt:lpstr>Goals</vt:lpstr>
      <vt:lpstr>Analytical options</vt:lpstr>
      <vt:lpstr>PowerPoint Presentation</vt:lpstr>
      <vt:lpstr>Dynamics 365 Marketing at a glance</vt:lpstr>
      <vt:lpstr>Access the Settings area in Dynamics 365 Marketing</vt:lpstr>
      <vt:lpstr>Account-based marketing</vt:lpstr>
      <vt:lpstr>Lead scoring model</vt:lpstr>
      <vt:lpstr>Capture leads generated on LinkedIn</vt:lpstr>
      <vt:lpstr>Types of data</vt:lpstr>
      <vt:lpstr>Types of segments</vt:lpstr>
      <vt:lpstr>Design a marketing email</vt:lpstr>
      <vt:lpstr>Introduction to customer journeys</vt:lpstr>
      <vt:lpstr>Set up customer journeys</vt:lpstr>
      <vt:lpstr>Marketing on social media</vt:lpstr>
      <vt:lpstr>Event management</vt:lpstr>
      <vt:lpstr>Microsoft Teams webinar event</vt:lpstr>
      <vt:lpstr>Event website</vt:lpstr>
      <vt:lpstr>Insights in Dynamics 365 Marketing</vt:lpstr>
      <vt:lpstr>Contact insights</vt:lpstr>
      <vt:lpstr>Customer journey insights</vt:lpstr>
      <vt:lpstr>PowerPoint Presentation</vt:lpstr>
      <vt:lpstr>Dynamics 365 Customer Service</vt:lpstr>
      <vt:lpstr>End-to-end case management solution</vt:lpstr>
      <vt:lpstr>Customer Service core components</vt:lpstr>
      <vt:lpstr>Customer Service core components</vt:lpstr>
      <vt:lpstr>Customer Service core components</vt:lpstr>
      <vt:lpstr>Typical Customer Support Journey</vt:lpstr>
      <vt:lpstr>Case creation</vt:lpstr>
      <vt:lpstr>Case management</vt:lpstr>
      <vt:lpstr>Case management</vt:lpstr>
      <vt:lpstr>Case management</vt:lpstr>
      <vt:lpstr>Case management</vt:lpstr>
      <vt:lpstr>Case hierarchies</vt:lpstr>
      <vt:lpstr>Case hierarchies</vt:lpstr>
      <vt:lpstr>Case merging</vt:lpstr>
      <vt:lpstr>Queues</vt:lpstr>
      <vt:lpstr>Entitlements</vt:lpstr>
      <vt:lpstr>Service Level Agreements</vt:lpstr>
      <vt:lpstr>Knowledge management</vt:lpstr>
      <vt:lpstr>Basic routing</vt:lpstr>
      <vt:lpstr>Unified Routing</vt:lpstr>
      <vt:lpstr>Customer Service historical analytics dashboard</vt:lpstr>
      <vt:lpstr>PowerPoint Presentation</vt:lpstr>
      <vt:lpstr>Dynamics 365 Field Service </vt:lpstr>
      <vt:lpstr>Dynamics 365 Field Service</vt:lpstr>
      <vt:lpstr>Work order lifecycle</vt:lpstr>
      <vt:lpstr>Work order lifecycle statuses</vt:lpstr>
      <vt:lpstr>Work order</vt:lpstr>
      <vt:lpstr>Schedule Board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Komal Ridda Malik</dc:creator>
  <cp:lastModifiedBy>Komal Ridda Malik</cp:lastModifiedBy>
  <cp:revision>576</cp:revision>
  <dcterms:created xsi:type="dcterms:W3CDTF">2022-09-10T16:00:14Z</dcterms:created>
  <dcterms:modified xsi:type="dcterms:W3CDTF">2023-11-18T05:14:48Z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0x01010076DDD38AD95F694AAE36D0B84ED09619</vt:lpwstr>
  </property>
</Properties>
</file>